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3" r:id="rId9"/>
    <p:sldId id="264" r:id="rId10"/>
    <p:sldId id="265" r:id="rId11"/>
    <p:sldId id="266" r:id="rId12"/>
    <p:sldId id="267" r:id="rId13"/>
  </p:sldIdLst>
  <p:sldSz cx="18288000" cy="10287000"/>
  <p:notesSz cx="6858000" cy="9144000"/>
  <p:embeddedFontLst>
    <p:embeddedFont>
      <p:font typeface="Dancing Script" panose="03080600040507000D00"/>
      <p:regular r:id="rId17"/>
    </p:embeddedFont>
    <p:embeddedFont>
      <p:font typeface="Montserrat" panose="00000500000000000000"/>
      <p:regular r:id="rId18"/>
    </p:embeddedFont>
    <p:embeddedFont>
      <p:font typeface="Montserrat Bold" panose="00000600000000000000"/>
      <p:regular r:id="rId19"/>
    </p:embeddedFont>
    <p:embeddedFont>
      <p:font typeface="Roboto" panose="02000000000000000000"/>
      <p:regular r:id="rId20"/>
    </p:embeddedFont>
    <p:embeddedFont>
      <p:font typeface="Open Sans Extra Bold" panose="020B0906030804020204"/>
      <p:bold r:id="rId21"/>
    </p:embeddedFont>
    <p:embeddedFont>
      <p:font typeface="Calibri" panose="020F0502020204030204" charset="0"/>
      <p:regular r:id="rId22"/>
      <p:bold r:id="rId23"/>
      <p:italic r:id="rId24"/>
      <p:boldItalic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63" d="100"/>
          <a:sy n="63" d="100"/>
        </p:scale>
        <p:origin x="226" y="5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5" Type="http://schemas.openxmlformats.org/officeDocument/2006/relationships/font" Target="fonts/font9.fntdata"/><Relationship Id="rId24" Type="http://schemas.openxmlformats.org/officeDocument/2006/relationships/font" Target="fonts/font8.fntdata"/><Relationship Id="rId23" Type="http://schemas.openxmlformats.org/officeDocument/2006/relationships/font" Target="fonts/font7.fntdata"/><Relationship Id="rId22" Type="http://schemas.openxmlformats.org/officeDocument/2006/relationships/font" Target="fonts/font6.fntdata"/><Relationship Id="rId21" Type="http://schemas.openxmlformats.org/officeDocument/2006/relationships/font" Target="fonts/font5.fntdata"/><Relationship Id="rId20" Type="http://schemas.openxmlformats.org/officeDocument/2006/relationships/font" Target="fonts/font4.fntdata"/><Relationship Id="rId2" Type="http://schemas.openxmlformats.org/officeDocument/2006/relationships/theme" Target="theme/theme1.xml"/><Relationship Id="rId19" Type="http://schemas.openxmlformats.org/officeDocument/2006/relationships/font" Target="fonts/font3.fntdata"/><Relationship Id="rId18" Type="http://schemas.openxmlformats.org/officeDocument/2006/relationships/font" Target="fonts/font2.fntdata"/><Relationship Id="rId17" Type="http://schemas.openxmlformats.org/officeDocument/2006/relationships/font" Target="fonts/font1.fntdata"/><Relationship Id="rId16" Type="http://schemas.openxmlformats.org/officeDocument/2006/relationships/tableStyles" Target="tableStyles.xml"/><Relationship Id="rId15" Type="http://schemas.openxmlformats.org/officeDocument/2006/relationships/viewProps" Target="viewProps.xml"/><Relationship Id="rId14" Type="http://schemas.openxmlformats.org/officeDocument/2006/relationships/presProps" Target="presProps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7.png"/><Relationship Id="rId4" Type="http://schemas.openxmlformats.org/officeDocument/2006/relationships/image" Target="../media/image9.jpeg"/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0.png"/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2.png"/><Relationship Id="rId1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3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5.png"/><Relationship Id="rId1" Type="http://schemas.openxmlformats.org/officeDocument/2006/relationships/image" Target="../media/image14.jpe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8658216" cy="5504744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9144000" y="-153106"/>
            <a:ext cx="9144000" cy="10440106"/>
            <a:chOff x="0" y="0"/>
            <a:chExt cx="3093156" cy="353159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093156" cy="3531591"/>
            </a:xfrm>
            <a:custGeom>
              <a:avLst/>
              <a:gdLst/>
              <a:ahLst/>
              <a:cxnLst/>
              <a:rect l="l" t="t" r="r" b="b"/>
              <a:pathLst>
                <a:path w="3093156" h="3531591">
                  <a:moveTo>
                    <a:pt x="0" y="0"/>
                  </a:moveTo>
                  <a:lnTo>
                    <a:pt x="3093156" y="0"/>
                  </a:lnTo>
                  <a:lnTo>
                    <a:pt x="3093156" y="3531591"/>
                  </a:lnTo>
                  <a:lnTo>
                    <a:pt x="0" y="3531591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2728978" y="5661306"/>
            <a:ext cx="3595622" cy="11645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520"/>
              </a:lnSpc>
              <a:spcBef>
                <a:spcPct val="0"/>
              </a:spcBef>
            </a:pPr>
            <a:r>
              <a:rPr lang="en-US" sz="6800" dirty="0">
                <a:solidFill>
                  <a:srgbClr val="262261"/>
                </a:solidFill>
                <a:latin typeface="Dancing Script" panose="03080600040507000D00"/>
              </a:rPr>
              <a:t>Job_init_</a:t>
            </a:r>
            <a:endParaRPr lang="en-US" sz="6800" dirty="0">
              <a:solidFill>
                <a:srgbClr val="262261"/>
              </a:solidFill>
              <a:latin typeface="Dancing Script" panose="03080600040507000D00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612210" y="7353300"/>
            <a:ext cx="8046006" cy="1164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20"/>
              </a:lnSpc>
              <a:spcBef>
                <a:spcPct val="0"/>
              </a:spcBef>
            </a:pPr>
            <a:r>
              <a:rPr lang="en-US" sz="6800">
                <a:solidFill>
                  <a:srgbClr val="ED2429"/>
                </a:solidFill>
                <a:latin typeface="Dancing Script" panose="03080600040507000D00"/>
              </a:rPr>
              <a:t>A career go-to destination</a:t>
            </a:r>
            <a:endParaRPr lang="en-US" sz="6800">
              <a:solidFill>
                <a:srgbClr val="ED2429"/>
              </a:solidFill>
              <a:latin typeface="Dancing Script" panose="03080600040507000D00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1590911" y="699479"/>
            <a:ext cx="5668389" cy="14994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260"/>
              </a:lnSpc>
              <a:spcBef>
                <a:spcPct val="0"/>
              </a:spcBef>
            </a:pPr>
            <a:r>
              <a:rPr lang="en-US" sz="8755">
                <a:solidFill>
                  <a:srgbClr val="FFFFFF"/>
                </a:solidFill>
                <a:latin typeface="Dancing Script" panose="03080600040507000D00"/>
              </a:rPr>
              <a:t>Job_init_</a:t>
            </a:r>
            <a:endParaRPr lang="en-US" sz="8755">
              <a:solidFill>
                <a:srgbClr val="FFFFFF"/>
              </a:solidFill>
              <a:latin typeface="Dancing Script" panose="03080600040507000D00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0885890" y="2439952"/>
            <a:ext cx="5660220" cy="312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Montserrat" panose="00000500000000000000"/>
              </a:rPr>
              <a:t>DESIGN-ATHON</a:t>
            </a:r>
            <a:endParaRPr lang="en-US" sz="1800">
              <a:solidFill>
                <a:srgbClr val="FFFFFF"/>
              </a:solidFill>
              <a:latin typeface="Montserrat" panose="00000500000000000000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582990" y="4277360"/>
            <a:ext cx="8266019" cy="716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>
                <a:solidFill>
                  <a:srgbClr val="FFFFFF"/>
                </a:solidFill>
                <a:latin typeface="Montserrat" panose="00000500000000000000"/>
              </a:rPr>
              <a:t>Team name : Trouble Trio </a:t>
            </a:r>
            <a:endParaRPr lang="en-US" sz="4200">
              <a:solidFill>
                <a:srgbClr val="FFFFFF"/>
              </a:solidFill>
              <a:latin typeface="Montserrat" panose="00000500000000000000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0308431" y="5524781"/>
            <a:ext cx="3407569" cy="25355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40"/>
              </a:lnSpc>
            </a:pPr>
            <a:r>
              <a:rPr lang="en-US" sz="3600">
                <a:solidFill>
                  <a:srgbClr val="FFFFFF"/>
                </a:solidFill>
                <a:latin typeface="Montserrat" panose="00000500000000000000"/>
              </a:rPr>
              <a:t>Team : </a:t>
            </a:r>
            <a:endParaRPr lang="en-US" sz="3600">
              <a:solidFill>
                <a:srgbClr val="FFFFFF"/>
              </a:solidFill>
              <a:latin typeface="Montserrat" panose="00000500000000000000"/>
            </a:endParaRPr>
          </a:p>
          <a:p>
            <a:pPr>
              <a:lnSpc>
                <a:spcPts val="5040"/>
              </a:lnSpc>
            </a:pPr>
            <a:r>
              <a:rPr lang="en-US" sz="3600">
                <a:solidFill>
                  <a:srgbClr val="FFFFFF"/>
                </a:solidFill>
                <a:latin typeface="Montserrat" panose="00000500000000000000"/>
              </a:rPr>
              <a:t>Nikitha Naidu</a:t>
            </a:r>
            <a:endParaRPr lang="en-US" sz="3600">
              <a:solidFill>
                <a:srgbClr val="FFFFFF"/>
              </a:solidFill>
              <a:latin typeface="Montserrat" panose="00000500000000000000"/>
            </a:endParaRPr>
          </a:p>
          <a:p>
            <a:pPr>
              <a:lnSpc>
                <a:spcPts val="5040"/>
              </a:lnSpc>
            </a:pPr>
            <a:r>
              <a:rPr lang="en-US" sz="3600">
                <a:solidFill>
                  <a:srgbClr val="FFFFFF"/>
                </a:solidFill>
                <a:latin typeface="Montserrat" panose="00000500000000000000"/>
              </a:rPr>
              <a:t>Saumya Gupta</a:t>
            </a:r>
            <a:endParaRPr lang="en-US" sz="3600">
              <a:solidFill>
                <a:srgbClr val="FFFFFF"/>
              </a:solidFill>
              <a:latin typeface="Montserrat" panose="00000500000000000000"/>
            </a:endParaRPr>
          </a:p>
          <a:p>
            <a:pPr>
              <a:lnSpc>
                <a:spcPts val="5040"/>
              </a:lnSpc>
            </a:pPr>
            <a:r>
              <a:rPr lang="en-US" sz="3600">
                <a:solidFill>
                  <a:srgbClr val="FFFFFF"/>
                </a:solidFill>
                <a:latin typeface="Montserrat" panose="00000500000000000000"/>
              </a:rPr>
              <a:t>Richal Pandey</a:t>
            </a:r>
            <a:endParaRPr lang="en-US" sz="3600">
              <a:solidFill>
                <a:srgbClr val="FFFFFF"/>
              </a:solidFill>
              <a:latin typeface="Montserrat" panose="0000050000000000000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263552"/>
            <a:ext cx="18288000" cy="1198456"/>
            <a:chOff x="0" y="0"/>
            <a:chExt cx="24384000" cy="1597941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24384000" cy="1597941"/>
              <a:chOff x="0" y="0"/>
              <a:chExt cx="6186311" cy="405404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186311" cy="405403"/>
              </a:xfrm>
              <a:custGeom>
                <a:avLst/>
                <a:gdLst/>
                <a:ahLst/>
                <a:cxnLst/>
                <a:rect l="l" t="t" r="r" b="b"/>
                <a:pathLst>
                  <a:path w="6186311" h="405403">
                    <a:moveTo>
                      <a:pt x="0" y="0"/>
                    </a:moveTo>
                    <a:lnTo>
                      <a:pt x="6186311" y="0"/>
                    </a:lnTo>
                    <a:lnTo>
                      <a:pt x="6186311" y="405403"/>
                    </a:lnTo>
                    <a:lnTo>
                      <a:pt x="0" y="405403"/>
                    </a:lnTo>
                    <a:close/>
                  </a:path>
                </a:pathLst>
              </a:custGeom>
              <a:solidFill>
                <a:srgbClr val="252F38"/>
              </a:solidFill>
            </p:spPr>
          </p:sp>
        </p:grpSp>
        <p:sp>
          <p:nvSpPr>
            <p:cNvPr id="5" name="TextBox 5"/>
            <p:cNvSpPr txBox="1"/>
            <p:nvPr/>
          </p:nvSpPr>
          <p:spPr>
            <a:xfrm>
              <a:off x="8468417" y="167569"/>
              <a:ext cx="6941503" cy="11580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80"/>
                </a:lnSpc>
              </a:pPr>
              <a:r>
                <a:rPr lang="en-US" sz="5200">
                  <a:solidFill>
                    <a:srgbClr val="FFFFFF"/>
                  </a:solidFill>
                  <a:latin typeface="HK Grotesk Medium" panose="00000600000000000000"/>
                </a:rPr>
                <a:t>APP WORKFLOW</a:t>
              </a:r>
              <a:endParaRPr lang="en-US" sz="5200">
                <a:solidFill>
                  <a:srgbClr val="FFFFFF"/>
                </a:solidFill>
                <a:latin typeface="HK Grotesk Medium" panose="00000600000000000000"/>
              </a:endParaRPr>
            </a:p>
          </p:txBody>
        </p:sp>
      </p:grpSp>
      <p:grpSp>
        <p:nvGrpSpPr>
          <p:cNvPr id="6" name="Group 6"/>
          <p:cNvGrpSpPr/>
          <p:nvPr/>
        </p:nvGrpSpPr>
        <p:grpSpPr>
          <a:xfrm rot="5400000">
            <a:off x="7921204" y="3278037"/>
            <a:ext cx="833331" cy="170373"/>
            <a:chOff x="0" y="0"/>
            <a:chExt cx="2795332" cy="571500"/>
          </a:xfrm>
        </p:grpSpPr>
        <p:sp>
          <p:nvSpPr>
            <p:cNvPr id="7" name="Freeform 7"/>
            <p:cNvSpPr/>
            <p:nvPr/>
          </p:nvSpPr>
          <p:spPr>
            <a:xfrm>
              <a:off x="0" y="255270"/>
              <a:ext cx="2795332" cy="69850"/>
            </a:xfrm>
            <a:custGeom>
              <a:avLst/>
              <a:gdLst/>
              <a:ahLst/>
              <a:cxnLst/>
              <a:rect l="l" t="t" r="r" b="b"/>
              <a:pathLst>
                <a:path w="2795332" h="69850">
                  <a:moveTo>
                    <a:pt x="2504502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2795332" y="69850"/>
                  </a:lnTo>
                  <a:lnTo>
                    <a:pt x="2795332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828732" y="1631028"/>
            <a:ext cx="1188648" cy="1449571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4359914" y="2656265"/>
            <a:ext cx="1702281" cy="290293"/>
            <a:chOff x="0" y="0"/>
            <a:chExt cx="2517184" cy="429260"/>
          </a:xfrm>
        </p:grpSpPr>
        <p:sp>
          <p:nvSpPr>
            <p:cNvPr id="10" name="Freeform 10"/>
            <p:cNvSpPr/>
            <p:nvPr/>
          </p:nvSpPr>
          <p:spPr>
            <a:xfrm>
              <a:off x="0" y="-5080"/>
              <a:ext cx="2517184" cy="434340"/>
            </a:xfrm>
            <a:custGeom>
              <a:avLst/>
              <a:gdLst/>
              <a:ahLst/>
              <a:cxnLst/>
              <a:rect l="l" t="t" r="r" b="b"/>
              <a:pathLst>
                <a:path w="2517184" h="434340">
                  <a:moveTo>
                    <a:pt x="2499404" y="187960"/>
                  </a:moveTo>
                  <a:lnTo>
                    <a:pt x="2237784" y="11430"/>
                  </a:lnTo>
                  <a:cubicBezTo>
                    <a:pt x="2220004" y="0"/>
                    <a:pt x="2197144" y="3810"/>
                    <a:pt x="2184444" y="21590"/>
                  </a:cubicBezTo>
                  <a:cubicBezTo>
                    <a:pt x="2173014" y="39370"/>
                    <a:pt x="2176824" y="62230"/>
                    <a:pt x="2194604" y="74930"/>
                  </a:cubicBezTo>
                  <a:lnTo>
                    <a:pt x="2353354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2353354" y="257810"/>
                  </a:lnTo>
                  <a:lnTo>
                    <a:pt x="2194604" y="364490"/>
                  </a:lnTo>
                  <a:cubicBezTo>
                    <a:pt x="2176824" y="375920"/>
                    <a:pt x="2173014" y="400050"/>
                    <a:pt x="2184444" y="417830"/>
                  </a:cubicBezTo>
                  <a:cubicBezTo>
                    <a:pt x="2192064" y="429260"/>
                    <a:pt x="2203494" y="434340"/>
                    <a:pt x="2216194" y="434340"/>
                  </a:cubicBezTo>
                  <a:cubicBezTo>
                    <a:pt x="2223814" y="434340"/>
                    <a:pt x="2231434" y="431800"/>
                    <a:pt x="2237784" y="427990"/>
                  </a:cubicBezTo>
                  <a:lnTo>
                    <a:pt x="2500674" y="251460"/>
                  </a:lnTo>
                  <a:cubicBezTo>
                    <a:pt x="2510834" y="243840"/>
                    <a:pt x="2517184" y="232410"/>
                    <a:pt x="2517184" y="219710"/>
                  </a:cubicBezTo>
                  <a:cubicBezTo>
                    <a:pt x="2517184" y="207010"/>
                    <a:pt x="2510834" y="195580"/>
                    <a:pt x="2499404" y="18796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11" name="Group 11"/>
          <p:cNvGrpSpPr/>
          <p:nvPr/>
        </p:nvGrpSpPr>
        <p:grpSpPr>
          <a:xfrm rot="-10800000">
            <a:off x="1137770" y="3694703"/>
            <a:ext cx="16121530" cy="170373"/>
            <a:chOff x="0" y="0"/>
            <a:chExt cx="54078164" cy="571500"/>
          </a:xfrm>
        </p:grpSpPr>
        <p:sp>
          <p:nvSpPr>
            <p:cNvPr id="12" name="Freeform 12"/>
            <p:cNvSpPr/>
            <p:nvPr/>
          </p:nvSpPr>
          <p:spPr>
            <a:xfrm>
              <a:off x="0" y="255270"/>
              <a:ext cx="54078163" cy="69850"/>
            </a:xfrm>
            <a:custGeom>
              <a:avLst/>
              <a:gdLst/>
              <a:ahLst/>
              <a:cxnLst/>
              <a:rect l="l" t="t" r="r" b="b"/>
              <a:pathLst>
                <a:path w="54078163" h="69850">
                  <a:moveTo>
                    <a:pt x="53787334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54078163" y="69850"/>
                  </a:lnTo>
                  <a:lnTo>
                    <a:pt x="54078163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13" name="Group 13"/>
          <p:cNvGrpSpPr/>
          <p:nvPr/>
        </p:nvGrpSpPr>
        <p:grpSpPr>
          <a:xfrm rot="5400000">
            <a:off x="737479" y="4035034"/>
            <a:ext cx="819631" cy="290293"/>
            <a:chOff x="0" y="0"/>
            <a:chExt cx="1211998" cy="429260"/>
          </a:xfrm>
        </p:grpSpPr>
        <p:sp>
          <p:nvSpPr>
            <p:cNvPr id="14" name="Freeform 14"/>
            <p:cNvSpPr/>
            <p:nvPr/>
          </p:nvSpPr>
          <p:spPr>
            <a:xfrm>
              <a:off x="0" y="-5080"/>
              <a:ext cx="1211999" cy="434340"/>
            </a:xfrm>
            <a:custGeom>
              <a:avLst/>
              <a:gdLst/>
              <a:ahLst/>
              <a:cxnLst/>
              <a:rect l="l" t="t" r="r" b="b"/>
              <a:pathLst>
                <a:path w="1211999" h="434340">
                  <a:moveTo>
                    <a:pt x="1194219" y="187960"/>
                  </a:moveTo>
                  <a:lnTo>
                    <a:pt x="932599" y="11430"/>
                  </a:lnTo>
                  <a:cubicBezTo>
                    <a:pt x="914819" y="0"/>
                    <a:pt x="891959" y="3810"/>
                    <a:pt x="879259" y="21590"/>
                  </a:cubicBezTo>
                  <a:cubicBezTo>
                    <a:pt x="867829" y="39370"/>
                    <a:pt x="871639" y="62230"/>
                    <a:pt x="889419" y="74930"/>
                  </a:cubicBezTo>
                  <a:lnTo>
                    <a:pt x="1048169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1048169" y="257810"/>
                  </a:lnTo>
                  <a:lnTo>
                    <a:pt x="889419" y="364490"/>
                  </a:lnTo>
                  <a:cubicBezTo>
                    <a:pt x="871639" y="375920"/>
                    <a:pt x="867829" y="400050"/>
                    <a:pt x="879259" y="417830"/>
                  </a:cubicBezTo>
                  <a:cubicBezTo>
                    <a:pt x="886879" y="429260"/>
                    <a:pt x="898309" y="434340"/>
                    <a:pt x="911009" y="434340"/>
                  </a:cubicBezTo>
                  <a:cubicBezTo>
                    <a:pt x="918629" y="434340"/>
                    <a:pt x="926249" y="431800"/>
                    <a:pt x="932599" y="427990"/>
                  </a:cubicBezTo>
                  <a:lnTo>
                    <a:pt x="1195489" y="251460"/>
                  </a:lnTo>
                  <a:cubicBezTo>
                    <a:pt x="1205649" y="243840"/>
                    <a:pt x="1211999" y="232410"/>
                    <a:pt x="1211999" y="219710"/>
                  </a:cubicBezTo>
                  <a:cubicBezTo>
                    <a:pt x="1211999" y="207010"/>
                    <a:pt x="1205649" y="195580"/>
                    <a:pt x="1194219" y="18796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15" name="Group 15"/>
          <p:cNvGrpSpPr/>
          <p:nvPr/>
        </p:nvGrpSpPr>
        <p:grpSpPr>
          <a:xfrm rot="5400000">
            <a:off x="16849484" y="4035034"/>
            <a:ext cx="819631" cy="290293"/>
            <a:chOff x="0" y="0"/>
            <a:chExt cx="1211998" cy="429260"/>
          </a:xfrm>
        </p:grpSpPr>
        <p:sp>
          <p:nvSpPr>
            <p:cNvPr id="16" name="Freeform 16"/>
            <p:cNvSpPr/>
            <p:nvPr/>
          </p:nvSpPr>
          <p:spPr>
            <a:xfrm>
              <a:off x="0" y="-5080"/>
              <a:ext cx="1211999" cy="434340"/>
            </a:xfrm>
            <a:custGeom>
              <a:avLst/>
              <a:gdLst/>
              <a:ahLst/>
              <a:cxnLst/>
              <a:rect l="l" t="t" r="r" b="b"/>
              <a:pathLst>
                <a:path w="1211999" h="434340">
                  <a:moveTo>
                    <a:pt x="1194219" y="187960"/>
                  </a:moveTo>
                  <a:lnTo>
                    <a:pt x="932599" y="11430"/>
                  </a:lnTo>
                  <a:cubicBezTo>
                    <a:pt x="914819" y="0"/>
                    <a:pt x="891959" y="3810"/>
                    <a:pt x="879259" y="21590"/>
                  </a:cubicBezTo>
                  <a:cubicBezTo>
                    <a:pt x="867829" y="39370"/>
                    <a:pt x="871639" y="62230"/>
                    <a:pt x="889419" y="74930"/>
                  </a:cubicBezTo>
                  <a:lnTo>
                    <a:pt x="1048169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1048169" y="257810"/>
                  </a:lnTo>
                  <a:lnTo>
                    <a:pt x="889419" y="364490"/>
                  </a:lnTo>
                  <a:cubicBezTo>
                    <a:pt x="871639" y="375920"/>
                    <a:pt x="867829" y="400050"/>
                    <a:pt x="879259" y="417830"/>
                  </a:cubicBezTo>
                  <a:cubicBezTo>
                    <a:pt x="886879" y="429260"/>
                    <a:pt x="898309" y="434340"/>
                    <a:pt x="911009" y="434340"/>
                  </a:cubicBezTo>
                  <a:cubicBezTo>
                    <a:pt x="918629" y="434340"/>
                    <a:pt x="926249" y="431800"/>
                    <a:pt x="932599" y="427990"/>
                  </a:cubicBezTo>
                  <a:lnTo>
                    <a:pt x="1195489" y="251460"/>
                  </a:lnTo>
                  <a:cubicBezTo>
                    <a:pt x="1205649" y="243840"/>
                    <a:pt x="1211999" y="232410"/>
                    <a:pt x="1211999" y="219710"/>
                  </a:cubicBezTo>
                  <a:cubicBezTo>
                    <a:pt x="1211999" y="207010"/>
                    <a:pt x="1205649" y="195580"/>
                    <a:pt x="1194219" y="18796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17" name="Group 17"/>
          <p:cNvGrpSpPr/>
          <p:nvPr/>
        </p:nvGrpSpPr>
        <p:grpSpPr>
          <a:xfrm rot="5400000">
            <a:off x="5161842" y="4039796"/>
            <a:ext cx="810106" cy="290293"/>
            <a:chOff x="0" y="0"/>
            <a:chExt cx="1197914" cy="429260"/>
          </a:xfrm>
        </p:grpSpPr>
        <p:sp>
          <p:nvSpPr>
            <p:cNvPr id="18" name="Freeform 18"/>
            <p:cNvSpPr/>
            <p:nvPr/>
          </p:nvSpPr>
          <p:spPr>
            <a:xfrm>
              <a:off x="0" y="-5080"/>
              <a:ext cx="1197914" cy="434340"/>
            </a:xfrm>
            <a:custGeom>
              <a:avLst/>
              <a:gdLst/>
              <a:ahLst/>
              <a:cxnLst/>
              <a:rect l="l" t="t" r="r" b="b"/>
              <a:pathLst>
                <a:path w="1197914" h="434340">
                  <a:moveTo>
                    <a:pt x="1180134" y="187960"/>
                  </a:moveTo>
                  <a:lnTo>
                    <a:pt x="918514" y="11430"/>
                  </a:lnTo>
                  <a:cubicBezTo>
                    <a:pt x="900734" y="0"/>
                    <a:pt x="877874" y="3810"/>
                    <a:pt x="865174" y="21590"/>
                  </a:cubicBezTo>
                  <a:cubicBezTo>
                    <a:pt x="853744" y="39370"/>
                    <a:pt x="857554" y="62230"/>
                    <a:pt x="875334" y="74930"/>
                  </a:cubicBezTo>
                  <a:lnTo>
                    <a:pt x="1034084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1034084" y="257810"/>
                  </a:lnTo>
                  <a:lnTo>
                    <a:pt x="875334" y="364490"/>
                  </a:lnTo>
                  <a:cubicBezTo>
                    <a:pt x="857554" y="375920"/>
                    <a:pt x="853744" y="400050"/>
                    <a:pt x="865174" y="417830"/>
                  </a:cubicBezTo>
                  <a:cubicBezTo>
                    <a:pt x="872794" y="429260"/>
                    <a:pt x="884224" y="434340"/>
                    <a:pt x="896924" y="434340"/>
                  </a:cubicBezTo>
                  <a:cubicBezTo>
                    <a:pt x="904544" y="434340"/>
                    <a:pt x="912164" y="431800"/>
                    <a:pt x="918514" y="427990"/>
                  </a:cubicBezTo>
                  <a:lnTo>
                    <a:pt x="1181404" y="251460"/>
                  </a:lnTo>
                  <a:cubicBezTo>
                    <a:pt x="1191564" y="243840"/>
                    <a:pt x="1197914" y="232410"/>
                    <a:pt x="1197914" y="219710"/>
                  </a:cubicBezTo>
                  <a:cubicBezTo>
                    <a:pt x="1197914" y="207010"/>
                    <a:pt x="1191564" y="195580"/>
                    <a:pt x="1180134" y="18796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19" name="Group 19"/>
          <p:cNvGrpSpPr/>
          <p:nvPr/>
        </p:nvGrpSpPr>
        <p:grpSpPr>
          <a:xfrm rot="5400000">
            <a:off x="11481337" y="4039796"/>
            <a:ext cx="810106" cy="290293"/>
            <a:chOff x="0" y="0"/>
            <a:chExt cx="1197914" cy="429260"/>
          </a:xfrm>
        </p:grpSpPr>
        <p:sp>
          <p:nvSpPr>
            <p:cNvPr id="20" name="Freeform 20"/>
            <p:cNvSpPr/>
            <p:nvPr/>
          </p:nvSpPr>
          <p:spPr>
            <a:xfrm>
              <a:off x="0" y="-5080"/>
              <a:ext cx="1197914" cy="434340"/>
            </a:xfrm>
            <a:custGeom>
              <a:avLst/>
              <a:gdLst/>
              <a:ahLst/>
              <a:cxnLst/>
              <a:rect l="l" t="t" r="r" b="b"/>
              <a:pathLst>
                <a:path w="1197914" h="434340">
                  <a:moveTo>
                    <a:pt x="1180134" y="187960"/>
                  </a:moveTo>
                  <a:lnTo>
                    <a:pt x="918514" y="11430"/>
                  </a:lnTo>
                  <a:cubicBezTo>
                    <a:pt x="900734" y="0"/>
                    <a:pt x="877874" y="3810"/>
                    <a:pt x="865174" y="21590"/>
                  </a:cubicBezTo>
                  <a:cubicBezTo>
                    <a:pt x="853744" y="39370"/>
                    <a:pt x="857554" y="62230"/>
                    <a:pt x="875334" y="74930"/>
                  </a:cubicBezTo>
                  <a:lnTo>
                    <a:pt x="1034084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1034084" y="257810"/>
                  </a:lnTo>
                  <a:lnTo>
                    <a:pt x="875334" y="364490"/>
                  </a:lnTo>
                  <a:cubicBezTo>
                    <a:pt x="857554" y="375920"/>
                    <a:pt x="853744" y="400050"/>
                    <a:pt x="865174" y="417830"/>
                  </a:cubicBezTo>
                  <a:cubicBezTo>
                    <a:pt x="872794" y="429260"/>
                    <a:pt x="884224" y="434340"/>
                    <a:pt x="896924" y="434340"/>
                  </a:cubicBezTo>
                  <a:cubicBezTo>
                    <a:pt x="904544" y="434340"/>
                    <a:pt x="912164" y="431800"/>
                    <a:pt x="918514" y="427990"/>
                  </a:cubicBezTo>
                  <a:lnTo>
                    <a:pt x="1181404" y="251460"/>
                  </a:lnTo>
                  <a:cubicBezTo>
                    <a:pt x="1191564" y="243840"/>
                    <a:pt x="1197914" y="232410"/>
                    <a:pt x="1197914" y="219710"/>
                  </a:cubicBezTo>
                  <a:cubicBezTo>
                    <a:pt x="1197914" y="207010"/>
                    <a:pt x="1191564" y="195580"/>
                    <a:pt x="1180134" y="18796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21" name="Group 21"/>
          <p:cNvGrpSpPr/>
          <p:nvPr/>
        </p:nvGrpSpPr>
        <p:grpSpPr>
          <a:xfrm>
            <a:off x="176921" y="4589996"/>
            <a:ext cx="18111079" cy="1015843"/>
            <a:chOff x="0" y="0"/>
            <a:chExt cx="24148105" cy="1354458"/>
          </a:xfrm>
        </p:grpSpPr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141989"/>
              <a:ext cx="1058154" cy="121246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4969685" y="265390"/>
              <a:ext cx="1664942" cy="965666"/>
            </a:xfrm>
            <a:prstGeom prst="rect">
              <a:avLst/>
            </a:prstGeom>
          </p:spPr>
        </p:pic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13460679" y="0"/>
              <a:ext cx="1354458" cy="1354458"/>
            </a:xfrm>
            <a:prstGeom prst="rect">
              <a:avLst/>
            </a:prstGeom>
          </p:spPr>
        </p:pic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19782151" y="150461"/>
              <a:ext cx="1080595" cy="1080595"/>
            </a:xfrm>
            <a:prstGeom prst="rect">
              <a:avLst/>
            </a:prstGeom>
          </p:spPr>
        </p:pic>
        <p:sp>
          <p:nvSpPr>
            <p:cNvPr id="26" name="TextBox 26"/>
            <p:cNvSpPr txBox="1"/>
            <p:nvPr/>
          </p:nvSpPr>
          <p:spPr>
            <a:xfrm>
              <a:off x="1216281" y="466283"/>
              <a:ext cx="1649730" cy="5257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60"/>
                </a:lnSpc>
              </a:pPr>
              <a:r>
                <a:rPr lang="en-US" sz="2400">
                  <a:solidFill>
                    <a:srgbClr val="000000"/>
                  </a:solidFill>
                  <a:latin typeface="Montserrat" panose="00000500000000000000"/>
                </a:rPr>
                <a:t>Student</a:t>
              </a:r>
              <a:endParaRPr lang="en-US" sz="2400">
                <a:solidFill>
                  <a:srgbClr val="000000"/>
                </a:solidFill>
                <a:latin typeface="Montserrat" panose="00000500000000000000"/>
              </a:endParaRPr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6796039" y="466283"/>
              <a:ext cx="4783773" cy="5257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60"/>
                </a:lnSpc>
              </a:pPr>
              <a:r>
                <a:rPr lang="en-US" sz="2400">
                  <a:solidFill>
                    <a:srgbClr val="000000"/>
                  </a:solidFill>
                  <a:latin typeface="Montserrat" panose="00000500000000000000"/>
                </a:rPr>
                <a:t>Organization/Company</a:t>
              </a:r>
              <a:endParaRPr lang="en-US" sz="2400">
                <a:solidFill>
                  <a:srgbClr val="000000"/>
                </a:solidFill>
                <a:latin typeface="Montserrat" panose="00000500000000000000"/>
              </a:endParaRPr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14981605" y="395289"/>
              <a:ext cx="1493996" cy="5257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60"/>
                </a:lnSpc>
              </a:pPr>
              <a:r>
                <a:rPr lang="en-US" sz="2400">
                  <a:solidFill>
                    <a:srgbClr val="000000"/>
                  </a:solidFill>
                  <a:latin typeface="Montserrat" panose="00000500000000000000"/>
                </a:rPr>
                <a:t>Faculty</a:t>
              </a:r>
              <a:endParaRPr lang="en-US" sz="2400">
                <a:solidFill>
                  <a:srgbClr val="000000"/>
                </a:solidFill>
                <a:latin typeface="Montserrat" panose="00000500000000000000"/>
              </a:endParaRPr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20862746" y="110809"/>
              <a:ext cx="3285358" cy="10947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60"/>
                </a:lnSpc>
              </a:pPr>
              <a:r>
                <a:rPr lang="en-US" sz="2400">
                  <a:solidFill>
                    <a:srgbClr val="000000"/>
                  </a:solidFill>
                  <a:latin typeface="Montserrat" panose="00000500000000000000"/>
                </a:rPr>
                <a:t>Placement officer/SPOC's</a:t>
              </a:r>
              <a:endParaRPr lang="en-US" sz="2400">
                <a:solidFill>
                  <a:srgbClr val="000000"/>
                </a:solidFill>
                <a:latin typeface="Montserrat" panose="00000500000000000000"/>
              </a:endParaRPr>
            </a:p>
          </p:txBody>
        </p:sp>
      </p:grpSp>
      <p:grpSp>
        <p:nvGrpSpPr>
          <p:cNvPr id="30" name="Group 30"/>
          <p:cNvGrpSpPr/>
          <p:nvPr/>
        </p:nvGrpSpPr>
        <p:grpSpPr>
          <a:xfrm rot="5400000">
            <a:off x="873101" y="5744901"/>
            <a:ext cx="819631" cy="290293"/>
            <a:chOff x="0" y="0"/>
            <a:chExt cx="1211998" cy="429260"/>
          </a:xfrm>
        </p:grpSpPr>
        <p:sp>
          <p:nvSpPr>
            <p:cNvPr id="31" name="Freeform 31"/>
            <p:cNvSpPr/>
            <p:nvPr/>
          </p:nvSpPr>
          <p:spPr>
            <a:xfrm>
              <a:off x="0" y="-5080"/>
              <a:ext cx="1211999" cy="434340"/>
            </a:xfrm>
            <a:custGeom>
              <a:avLst/>
              <a:gdLst/>
              <a:ahLst/>
              <a:cxnLst/>
              <a:rect l="l" t="t" r="r" b="b"/>
              <a:pathLst>
                <a:path w="1211999" h="434340">
                  <a:moveTo>
                    <a:pt x="1194219" y="187960"/>
                  </a:moveTo>
                  <a:lnTo>
                    <a:pt x="932599" y="11430"/>
                  </a:lnTo>
                  <a:cubicBezTo>
                    <a:pt x="914819" y="0"/>
                    <a:pt x="891959" y="3810"/>
                    <a:pt x="879259" y="21590"/>
                  </a:cubicBezTo>
                  <a:cubicBezTo>
                    <a:pt x="867829" y="39370"/>
                    <a:pt x="871639" y="62230"/>
                    <a:pt x="889419" y="74930"/>
                  </a:cubicBezTo>
                  <a:lnTo>
                    <a:pt x="1048169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1048169" y="257810"/>
                  </a:lnTo>
                  <a:lnTo>
                    <a:pt x="889419" y="364490"/>
                  </a:lnTo>
                  <a:cubicBezTo>
                    <a:pt x="871639" y="375920"/>
                    <a:pt x="867829" y="400050"/>
                    <a:pt x="879259" y="417830"/>
                  </a:cubicBezTo>
                  <a:cubicBezTo>
                    <a:pt x="886879" y="429260"/>
                    <a:pt x="898309" y="434340"/>
                    <a:pt x="911009" y="434340"/>
                  </a:cubicBezTo>
                  <a:cubicBezTo>
                    <a:pt x="918629" y="434340"/>
                    <a:pt x="926249" y="431800"/>
                    <a:pt x="932599" y="427990"/>
                  </a:cubicBezTo>
                  <a:lnTo>
                    <a:pt x="1195489" y="251460"/>
                  </a:lnTo>
                  <a:cubicBezTo>
                    <a:pt x="1205649" y="243840"/>
                    <a:pt x="1211999" y="232410"/>
                    <a:pt x="1211999" y="219710"/>
                  </a:cubicBezTo>
                  <a:cubicBezTo>
                    <a:pt x="1211999" y="207010"/>
                    <a:pt x="1205649" y="195580"/>
                    <a:pt x="1194219" y="18796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id="32" name="Picture 32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3183692" y="6457984"/>
            <a:ext cx="478816" cy="484288"/>
          </a:xfrm>
          <a:prstGeom prst="rect">
            <a:avLst/>
          </a:prstGeom>
        </p:spPr>
      </p:pic>
      <p:sp>
        <p:nvSpPr>
          <p:cNvPr id="33" name="TextBox 33"/>
          <p:cNvSpPr txBox="1"/>
          <p:nvPr/>
        </p:nvSpPr>
        <p:spPr>
          <a:xfrm>
            <a:off x="176921" y="6515189"/>
            <a:ext cx="2882503" cy="358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Montserrat" panose="00000500000000000000"/>
              </a:rPr>
              <a:t>Shows matching jobs</a:t>
            </a:r>
            <a:endParaRPr lang="en-US" sz="2100">
              <a:solidFill>
                <a:srgbClr val="000000"/>
              </a:solidFill>
              <a:latin typeface="Montserrat" panose="00000500000000000000"/>
            </a:endParaRPr>
          </a:p>
        </p:txBody>
      </p:sp>
      <p:grpSp>
        <p:nvGrpSpPr>
          <p:cNvPr id="34" name="Group 34"/>
          <p:cNvGrpSpPr/>
          <p:nvPr/>
        </p:nvGrpSpPr>
        <p:grpSpPr>
          <a:xfrm rot="5400000">
            <a:off x="1419033" y="7204808"/>
            <a:ext cx="833331" cy="170373"/>
            <a:chOff x="0" y="0"/>
            <a:chExt cx="2795332" cy="571500"/>
          </a:xfrm>
        </p:grpSpPr>
        <p:sp>
          <p:nvSpPr>
            <p:cNvPr id="35" name="Freeform 35"/>
            <p:cNvSpPr/>
            <p:nvPr/>
          </p:nvSpPr>
          <p:spPr>
            <a:xfrm>
              <a:off x="0" y="255270"/>
              <a:ext cx="2795332" cy="69850"/>
            </a:xfrm>
            <a:custGeom>
              <a:avLst/>
              <a:gdLst/>
              <a:ahLst/>
              <a:cxnLst/>
              <a:rect l="l" t="t" r="r" b="b"/>
              <a:pathLst>
                <a:path w="2795332" h="69850">
                  <a:moveTo>
                    <a:pt x="2504502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2795332" y="69850"/>
                  </a:lnTo>
                  <a:lnTo>
                    <a:pt x="2795332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36" name="Group 36"/>
          <p:cNvGrpSpPr/>
          <p:nvPr/>
        </p:nvGrpSpPr>
        <p:grpSpPr>
          <a:xfrm rot="-10800000">
            <a:off x="538871" y="7621474"/>
            <a:ext cx="2644820" cy="170373"/>
            <a:chOff x="0" y="0"/>
            <a:chExt cx="8871802" cy="571500"/>
          </a:xfrm>
        </p:grpSpPr>
        <p:sp>
          <p:nvSpPr>
            <p:cNvPr id="37" name="Freeform 37"/>
            <p:cNvSpPr/>
            <p:nvPr/>
          </p:nvSpPr>
          <p:spPr>
            <a:xfrm>
              <a:off x="0" y="255270"/>
              <a:ext cx="8871803" cy="69850"/>
            </a:xfrm>
            <a:custGeom>
              <a:avLst/>
              <a:gdLst/>
              <a:ahLst/>
              <a:cxnLst/>
              <a:rect l="l" t="t" r="r" b="b"/>
              <a:pathLst>
                <a:path w="8871803" h="69850">
                  <a:moveTo>
                    <a:pt x="8580972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8871803" y="69850"/>
                  </a:lnTo>
                  <a:lnTo>
                    <a:pt x="8871803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38" name="Group 38"/>
          <p:cNvGrpSpPr/>
          <p:nvPr/>
        </p:nvGrpSpPr>
        <p:grpSpPr>
          <a:xfrm rot="5400000">
            <a:off x="129056" y="7952279"/>
            <a:ext cx="819631" cy="290293"/>
            <a:chOff x="0" y="0"/>
            <a:chExt cx="1211998" cy="429260"/>
          </a:xfrm>
        </p:grpSpPr>
        <p:sp>
          <p:nvSpPr>
            <p:cNvPr id="39" name="Freeform 39"/>
            <p:cNvSpPr/>
            <p:nvPr/>
          </p:nvSpPr>
          <p:spPr>
            <a:xfrm>
              <a:off x="0" y="-5080"/>
              <a:ext cx="1211999" cy="434340"/>
            </a:xfrm>
            <a:custGeom>
              <a:avLst/>
              <a:gdLst/>
              <a:ahLst/>
              <a:cxnLst/>
              <a:rect l="l" t="t" r="r" b="b"/>
              <a:pathLst>
                <a:path w="1211999" h="434340">
                  <a:moveTo>
                    <a:pt x="1194219" y="187960"/>
                  </a:moveTo>
                  <a:lnTo>
                    <a:pt x="932599" y="11430"/>
                  </a:lnTo>
                  <a:cubicBezTo>
                    <a:pt x="914819" y="0"/>
                    <a:pt x="891959" y="3810"/>
                    <a:pt x="879259" y="21590"/>
                  </a:cubicBezTo>
                  <a:cubicBezTo>
                    <a:pt x="867829" y="39370"/>
                    <a:pt x="871639" y="62230"/>
                    <a:pt x="889419" y="74930"/>
                  </a:cubicBezTo>
                  <a:lnTo>
                    <a:pt x="1048169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1048169" y="257810"/>
                  </a:lnTo>
                  <a:lnTo>
                    <a:pt x="889419" y="364490"/>
                  </a:lnTo>
                  <a:cubicBezTo>
                    <a:pt x="871639" y="375920"/>
                    <a:pt x="867829" y="400050"/>
                    <a:pt x="879259" y="417830"/>
                  </a:cubicBezTo>
                  <a:cubicBezTo>
                    <a:pt x="886879" y="429260"/>
                    <a:pt x="898309" y="434340"/>
                    <a:pt x="911009" y="434340"/>
                  </a:cubicBezTo>
                  <a:cubicBezTo>
                    <a:pt x="918629" y="434340"/>
                    <a:pt x="926249" y="431800"/>
                    <a:pt x="932599" y="427990"/>
                  </a:cubicBezTo>
                  <a:lnTo>
                    <a:pt x="1195489" y="251460"/>
                  </a:lnTo>
                  <a:cubicBezTo>
                    <a:pt x="1205649" y="243840"/>
                    <a:pt x="1211999" y="232410"/>
                    <a:pt x="1211999" y="219710"/>
                  </a:cubicBezTo>
                  <a:cubicBezTo>
                    <a:pt x="1211999" y="207010"/>
                    <a:pt x="1205649" y="195580"/>
                    <a:pt x="1194219" y="18796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40" name="Group 40"/>
          <p:cNvGrpSpPr/>
          <p:nvPr/>
        </p:nvGrpSpPr>
        <p:grpSpPr>
          <a:xfrm rot="5400000">
            <a:off x="2773876" y="7961804"/>
            <a:ext cx="819631" cy="290293"/>
            <a:chOff x="0" y="0"/>
            <a:chExt cx="1211998" cy="429260"/>
          </a:xfrm>
        </p:grpSpPr>
        <p:sp>
          <p:nvSpPr>
            <p:cNvPr id="41" name="Freeform 41"/>
            <p:cNvSpPr/>
            <p:nvPr/>
          </p:nvSpPr>
          <p:spPr>
            <a:xfrm>
              <a:off x="0" y="-5080"/>
              <a:ext cx="1211999" cy="434340"/>
            </a:xfrm>
            <a:custGeom>
              <a:avLst/>
              <a:gdLst/>
              <a:ahLst/>
              <a:cxnLst/>
              <a:rect l="l" t="t" r="r" b="b"/>
              <a:pathLst>
                <a:path w="1211999" h="434340">
                  <a:moveTo>
                    <a:pt x="1194219" y="187960"/>
                  </a:moveTo>
                  <a:lnTo>
                    <a:pt x="932599" y="11430"/>
                  </a:lnTo>
                  <a:cubicBezTo>
                    <a:pt x="914819" y="0"/>
                    <a:pt x="891959" y="3810"/>
                    <a:pt x="879259" y="21590"/>
                  </a:cubicBezTo>
                  <a:cubicBezTo>
                    <a:pt x="867829" y="39370"/>
                    <a:pt x="871639" y="62230"/>
                    <a:pt x="889419" y="74930"/>
                  </a:cubicBezTo>
                  <a:lnTo>
                    <a:pt x="1048169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1048169" y="257810"/>
                  </a:lnTo>
                  <a:lnTo>
                    <a:pt x="889419" y="364490"/>
                  </a:lnTo>
                  <a:cubicBezTo>
                    <a:pt x="871639" y="375920"/>
                    <a:pt x="867829" y="400050"/>
                    <a:pt x="879259" y="417830"/>
                  </a:cubicBezTo>
                  <a:cubicBezTo>
                    <a:pt x="886879" y="429260"/>
                    <a:pt x="898309" y="434340"/>
                    <a:pt x="911009" y="434340"/>
                  </a:cubicBezTo>
                  <a:cubicBezTo>
                    <a:pt x="918629" y="434340"/>
                    <a:pt x="926249" y="431800"/>
                    <a:pt x="932599" y="427990"/>
                  </a:cubicBezTo>
                  <a:lnTo>
                    <a:pt x="1195489" y="251460"/>
                  </a:lnTo>
                  <a:cubicBezTo>
                    <a:pt x="1205649" y="243840"/>
                    <a:pt x="1211999" y="232410"/>
                    <a:pt x="1211999" y="219710"/>
                  </a:cubicBezTo>
                  <a:cubicBezTo>
                    <a:pt x="1211999" y="207010"/>
                    <a:pt x="1205649" y="195580"/>
                    <a:pt x="1194219" y="18796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42" name="Group 42"/>
          <p:cNvGrpSpPr/>
          <p:nvPr/>
        </p:nvGrpSpPr>
        <p:grpSpPr>
          <a:xfrm rot="5400000">
            <a:off x="6408511" y="5798011"/>
            <a:ext cx="833331" cy="170373"/>
            <a:chOff x="0" y="0"/>
            <a:chExt cx="2795332" cy="571500"/>
          </a:xfrm>
        </p:grpSpPr>
        <p:sp>
          <p:nvSpPr>
            <p:cNvPr id="43" name="Freeform 43"/>
            <p:cNvSpPr/>
            <p:nvPr/>
          </p:nvSpPr>
          <p:spPr>
            <a:xfrm>
              <a:off x="0" y="255270"/>
              <a:ext cx="2795332" cy="69850"/>
            </a:xfrm>
            <a:custGeom>
              <a:avLst/>
              <a:gdLst/>
              <a:ahLst/>
              <a:cxnLst/>
              <a:rect l="l" t="t" r="r" b="b"/>
              <a:pathLst>
                <a:path w="2795332" h="69850">
                  <a:moveTo>
                    <a:pt x="2504502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2795332" y="69850"/>
                  </a:lnTo>
                  <a:lnTo>
                    <a:pt x="2795332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44" name="Group 44"/>
          <p:cNvGrpSpPr/>
          <p:nvPr/>
        </p:nvGrpSpPr>
        <p:grpSpPr>
          <a:xfrm rot="-10800000">
            <a:off x="5421748" y="6214677"/>
            <a:ext cx="2644820" cy="170373"/>
            <a:chOff x="0" y="0"/>
            <a:chExt cx="8871802" cy="571500"/>
          </a:xfrm>
        </p:grpSpPr>
        <p:sp>
          <p:nvSpPr>
            <p:cNvPr id="45" name="Freeform 45"/>
            <p:cNvSpPr/>
            <p:nvPr/>
          </p:nvSpPr>
          <p:spPr>
            <a:xfrm>
              <a:off x="0" y="255270"/>
              <a:ext cx="8871803" cy="69850"/>
            </a:xfrm>
            <a:custGeom>
              <a:avLst/>
              <a:gdLst/>
              <a:ahLst/>
              <a:cxnLst/>
              <a:rect l="l" t="t" r="r" b="b"/>
              <a:pathLst>
                <a:path w="8871803" h="69850">
                  <a:moveTo>
                    <a:pt x="8580972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8871803" y="69850"/>
                  </a:lnTo>
                  <a:lnTo>
                    <a:pt x="8871803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46" name="Group 46"/>
          <p:cNvGrpSpPr/>
          <p:nvPr/>
        </p:nvGrpSpPr>
        <p:grpSpPr>
          <a:xfrm rot="5400000">
            <a:off x="5011933" y="6554981"/>
            <a:ext cx="819631" cy="290293"/>
            <a:chOff x="0" y="0"/>
            <a:chExt cx="1211998" cy="429260"/>
          </a:xfrm>
        </p:grpSpPr>
        <p:sp>
          <p:nvSpPr>
            <p:cNvPr id="47" name="Freeform 47"/>
            <p:cNvSpPr/>
            <p:nvPr/>
          </p:nvSpPr>
          <p:spPr>
            <a:xfrm>
              <a:off x="0" y="-5080"/>
              <a:ext cx="1211999" cy="434340"/>
            </a:xfrm>
            <a:custGeom>
              <a:avLst/>
              <a:gdLst/>
              <a:ahLst/>
              <a:cxnLst/>
              <a:rect l="l" t="t" r="r" b="b"/>
              <a:pathLst>
                <a:path w="1211999" h="434340">
                  <a:moveTo>
                    <a:pt x="1194219" y="187960"/>
                  </a:moveTo>
                  <a:lnTo>
                    <a:pt x="932599" y="11430"/>
                  </a:lnTo>
                  <a:cubicBezTo>
                    <a:pt x="914819" y="0"/>
                    <a:pt x="891959" y="3810"/>
                    <a:pt x="879259" y="21590"/>
                  </a:cubicBezTo>
                  <a:cubicBezTo>
                    <a:pt x="867829" y="39370"/>
                    <a:pt x="871639" y="62230"/>
                    <a:pt x="889419" y="74930"/>
                  </a:cubicBezTo>
                  <a:lnTo>
                    <a:pt x="1048169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1048169" y="257810"/>
                  </a:lnTo>
                  <a:lnTo>
                    <a:pt x="889419" y="364490"/>
                  </a:lnTo>
                  <a:cubicBezTo>
                    <a:pt x="871639" y="375920"/>
                    <a:pt x="867829" y="400050"/>
                    <a:pt x="879259" y="417830"/>
                  </a:cubicBezTo>
                  <a:cubicBezTo>
                    <a:pt x="886879" y="429260"/>
                    <a:pt x="898309" y="434340"/>
                    <a:pt x="911009" y="434340"/>
                  </a:cubicBezTo>
                  <a:cubicBezTo>
                    <a:pt x="918629" y="434340"/>
                    <a:pt x="926249" y="431800"/>
                    <a:pt x="932599" y="427990"/>
                  </a:cubicBezTo>
                  <a:lnTo>
                    <a:pt x="1195489" y="251460"/>
                  </a:lnTo>
                  <a:cubicBezTo>
                    <a:pt x="1205649" y="243840"/>
                    <a:pt x="1211999" y="232410"/>
                    <a:pt x="1211999" y="219710"/>
                  </a:cubicBezTo>
                  <a:cubicBezTo>
                    <a:pt x="1211999" y="207010"/>
                    <a:pt x="1205649" y="195580"/>
                    <a:pt x="1194219" y="18796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48" name="Group 48"/>
          <p:cNvGrpSpPr/>
          <p:nvPr/>
        </p:nvGrpSpPr>
        <p:grpSpPr>
          <a:xfrm rot="5400000">
            <a:off x="7656753" y="6554981"/>
            <a:ext cx="819631" cy="290293"/>
            <a:chOff x="0" y="0"/>
            <a:chExt cx="1211998" cy="429260"/>
          </a:xfrm>
        </p:grpSpPr>
        <p:sp>
          <p:nvSpPr>
            <p:cNvPr id="49" name="Freeform 49"/>
            <p:cNvSpPr/>
            <p:nvPr/>
          </p:nvSpPr>
          <p:spPr>
            <a:xfrm>
              <a:off x="0" y="-5080"/>
              <a:ext cx="1211999" cy="434340"/>
            </a:xfrm>
            <a:custGeom>
              <a:avLst/>
              <a:gdLst/>
              <a:ahLst/>
              <a:cxnLst/>
              <a:rect l="l" t="t" r="r" b="b"/>
              <a:pathLst>
                <a:path w="1211999" h="434340">
                  <a:moveTo>
                    <a:pt x="1194219" y="187960"/>
                  </a:moveTo>
                  <a:lnTo>
                    <a:pt x="932599" y="11430"/>
                  </a:lnTo>
                  <a:cubicBezTo>
                    <a:pt x="914819" y="0"/>
                    <a:pt x="891959" y="3810"/>
                    <a:pt x="879259" y="21590"/>
                  </a:cubicBezTo>
                  <a:cubicBezTo>
                    <a:pt x="867829" y="39370"/>
                    <a:pt x="871639" y="62230"/>
                    <a:pt x="889419" y="74930"/>
                  </a:cubicBezTo>
                  <a:lnTo>
                    <a:pt x="1048169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1048169" y="257810"/>
                  </a:lnTo>
                  <a:lnTo>
                    <a:pt x="889419" y="364490"/>
                  </a:lnTo>
                  <a:cubicBezTo>
                    <a:pt x="871639" y="375920"/>
                    <a:pt x="867829" y="400050"/>
                    <a:pt x="879259" y="417830"/>
                  </a:cubicBezTo>
                  <a:cubicBezTo>
                    <a:pt x="886879" y="429260"/>
                    <a:pt x="898309" y="434340"/>
                    <a:pt x="911009" y="434340"/>
                  </a:cubicBezTo>
                  <a:cubicBezTo>
                    <a:pt x="918629" y="434340"/>
                    <a:pt x="926249" y="431800"/>
                    <a:pt x="932599" y="427990"/>
                  </a:cubicBezTo>
                  <a:lnTo>
                    <a:pt x="1195489" y="251460"/>
                  </a:lnTo>
                  <a:cubicBezTo>
                    <a:pt x="1205649" y="243840"/>
                    <a:pt x="1211999" y="232410"/>
                    <a:pt x="1211999" y="219710"/>
                  </a:cubicBezTo>
                  <a:cubicBezTo>
                    <a:pt x="1211999" y="207010"/>
                    <a:pt x="1205649" y="195580"/>
                    <a:pt x="1194219" y="18796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50" name="Group 50"/>
          <p:cNvGrpSpPr/>
          <p:nvPr/>
        </p:nvGrpSpPr>
        <p:grpSpPr>
          <a:xfrm rot="5400000">
            <a:off x="7656753" y="7952279"/>
            <a:ext cx="819631" cy="290293"/>
            <a:chOff x="0" y="0"/>
            <a:chExt cx="1211998" cy="429260"/>
          </a:xfrm>
        </p:grpSpPr>
        <p:sp>
          <p:nvSpPr>
            <p:cNvPr id="51" name="Freeform 51"/>
            <p:cNvSpPr/>
            <p:nvPr/>
          </p:nvSpPr>
          <p:spPr>
            <a:xfrm>
              <a:off x="0" y="-5080"/>
              <a:ext cx="1211999" cy="434340"/>
            </a:xfrm>
            <a:custGeom>
              <a:avLst/>
              <a:gdLst/>
              <a:ahLst/>
              <a:cxnLst/>
              <a:rect l="l" t="t" r="r" b="b"/>
              <a:pathLst>
                <a:path w="1211999" h="434340">
                  <a:moveTo>
                    <a:pt x="1194219" y="187960"/>
                  </a:moveTo>
                  <a:lnTo>
                    <a:pt x="932599" y="11430"/>
                  </a:lnTo>
                  <a:cubicBezTo>
                    <a:pt x="914819" y="0"/>
                    <a:pt x="891959" y="3810"/>
                    <a:pt x="879259" y="21590"/>
                  </a:cubicBezTo>
                  <a:cubicBezTo>
                    <a:pt x="867829" y="39370"/>
                    <a:pt x="871639" y="62230"/>
                    <a:pt x="889419" y="74930"/>
                  </a:cubicBezTo>
                  <a:lnTo>
                    <a:pt x="1048169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1048169" y="257810"/>
                  </a:lnTo>
                  <a:lnTo>
                    <a:pt x="889419" y="364490"/>
                  </a:lnTo>
                  <a:cubicBezTo>
                    <a:pt x="871639" y="375920"/>
                    <a:pt x="867829" y="400050"/>
                    <a:pt x="879259" y="417830"/>
                  </a:cubicBezTo>
                  <a:cubicBezTo>
                    <a:pt x="886879" y="429260"/>
                    <a:pt x="898309" y="434340"/>
                    <a:pt x="911009" y="434340"/>
                  </a:cubicBezTo>
                  <a:cubicBezTo>
                    <a:pt x="918629" y="434340"/>
                    <a:pt x="926249" y="431800"/>
                    <a:pt x="932599" y="427990"/>
                  </a:cubicBezTo>
                  <a:lnTo>
                    <a:pt x="1195489" y="251460"/>
                  </a:lnTo>
                  <a:cubicBezTo>
                    <a:pt x="1205649" y="243840"/>
                    <a:pt x="1211999" y="232410"/>
                    <a:pt x="1211999" y="219710"/>
                  </a:cubicBezTo>
                  <a:cubicBezTo>
                    <a:pt x="1211999" y="207010"/>
                    <a:pt x="1205649" y="195580"/>
                    <a:pt x="1194219" y="18796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52" name="Group 52"/>
          <p:cNvGrpSpPr/>
          <p:nvPr/>
        </p:nvGrpSpPr>
        <p:grpSpPr>
          <a:xfrm rot="5400000">
            <a:off x="11469724" y="5712825"/>
            <a:ext cx="833331" cy="170373"/>
            <a:chOff x="0" y="0"/>
            <a:chExt cx="2795332" cy="571500"/>
          </a:xfrm>
        </p:grpSpPr>
        <p:sp>
          <p:nvSpPr>
            <p:cNvPr id="53" name="Freeform 53"/>
            <p:cNvSpPr/>
            <p:nvPr/>
          </p:nvSpPr>
          <p:spPr>
            <a:xfrm>
              <a:off x="0" y="255270"/>
              <a:ext cx="2795332" cy="69850"/>
            </a:xfrm>
            <a:custGeom>
              <a:avLst/>
              <a:gdLst/>
              <a:ahLst/>
              <a:cxnLst/>
              <a:rect l="l" t="t" r="r" b="b"/>
              <a:pathLst>
                <a:path w="2795332" h="69850">
                  <a:moveTo>
                    <a:pt x="2504502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2795332" y="69850"/>
                  </a:lnTo>
                  <a:lnTo>
                    <a:pt x="2795332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54" name="Group 54"/>
          <p:cNvGrpSpPr/>
          <p:nvPr/>
        </p:nvGrpSpPr>
        <p:grpSpPr>
          <a:xfrm rot="-10800000">
            <a:off x="10855920" y="6129491"/>
            <a:ext cx="2644820" cy="170373"/>
            <a:chOff x="0" y="0"/>
            <a:chExt cx="8871802" cy="571500"/>
          </a:xfrm>
        </p:grpSpPr>
        <p:sp>
          <p:nvSpPr>
            <p:cNvPr id="55" name="Freeform 55"/>
            <p:cNvSpPr/>
            <p:nvPr/>
          </p:nvSpPr>
          <p:spPr>
            <a:xfrm>
              <a:off x="0" y="255270"/>
              <a:ext cx="8871803" cy="69850"/>
            </a:xfrm>
            <a:custGeom>
              <a:avLst/>
              <a:gdLst/>
              <a:ahLst/>
              <a:cxnLst/>
              <a:rect l="l" t="t" r="r" b="b"/>
              <a:pathLst>
                <a:path w="8871803" h="69850">
                  <a:moveTo>
                    <a:pt x="8580972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8871803" y="69850"/>
                  </a:lnTo>
                  <a:lnTo>
                    <a:pt x="8871803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56" name="Group 56"/>
          <p:cNvGrpSpPr/>
          <p:nvPr/>
        </p:nvGrpSpPr>
        <p:grpSpPr>
          <a:xfrm rot="5400000">
            <a:off x="10446104" y="6479346"/>
            <a:ext cx="819631" cy="290293"/>
            <a:chOff x="0" y="0"/>
            <a:chExt cx="1211998" cy="429260"/>
          </a:xfrm>
        </p:grpSpPr>
        <p:sp>
          <p:nvSpPr>
            <p:cNvPr id="57" name="Freeform 57"/>
            <p:cNvSpPr/>
            <p:nvPr/>
          </p:nvSpPr>
          <p:spPr>
            <a:xfrm>
              <a:off x="0" y="-5080"/>
              <a:ext cx="1211999" cy="434340"/>
            </a:xfrm>
            <a:custGeom>
              <a:avLst/>
              <a:gdLst/>
              <a:ahLst/>
              <a:cxnLst/>
              <a:rect l="l" t="t" r="r" b="b"/>
              <a:pathLst>
                <a:path w="1211999" h="434340">
                  <a:moveTo>
                    <a:pt x="1194219" y="187960"/>
                  </a:moveTo>
                  <a:lnTo>
                    <a:pt x="932599" y="11430"/>
                  </a:lnTo>
                  <a:cubicBezTo>
                    <a:pt x="914819" y="0"/>
                    <a:pt x="891959" y="3810"/>
                    <a:pt x="879259" y="21590"/>
                  </a:cubicBezTo>
                  <a:cubicBezTo>
                    <a:pt x="867829" y="39370"/>
                    <a:pt x="871639" y="62230"/>
                    <a:pt x="889419" y="74930"/>
                  </a:cubicBezTo>
                  <a:lnTo>
                    <a:pt x="1048169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1048169" y="257810"/>
                  </a:lnTo>
                  <a:lnTo>
                    <a:pt x="889419" y="364490"/>
                  </a:lnTo>
                  <a:cubicBezTo>
                    <a:pt x="871639" y="375920"/>
                    <a:pt x="867829" y="400050"/>
                    <a:pt x="879259" y="417830"/>
                  </a:cubicBezTo>
                  <a:cubicBezTo>
                    <a:pt x="886879" y="429260"/>
                    <a:pt x="898309" y="434340"/>
                    <a:pt x="911009" y="434340"/>
                  </a:cubicBezTo>
                  <a:cubicBezTo>
                    <a:pt x="918629" y="434340"/>
                    <a:pt x="926249" y="431800"/>
                    <a:pt x="932599" y="427990"/>
                  </a:cubicBezTo>
                  <a:lnTo>
                    <a:pt x="1195489" y="251460"/>
                  </a:lnTo>
                  <a:cubicBezTo>
                    <a:pt x="1205649" y="243840"/>
                    <a:pt x="1211999" y="232410"/>
                    <a:pt x="1211999" y="219710"/>
                  </a:cubicBezTo>
                  <a:cubicBezTo>
                    <a:pt x="1211999" y="207010"/>
                    <a:pt x="1205649" y="195580"/>
                    <a:pt x="1194219" y="18796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58" name="Group 58"/>
          <p:cNvGrpSpPr/>
          <p:nvPr/>
        </p:nvGrpSpPr>
        <p:grpSpPr>
          <a:xfrm rot="5400000">
            <a:off x="13090925" y="6469821"/>
            <a:ext cx="819631" cy="290293"/>
            <a:chOff x="0" y="0"/>
            <a:chExt cx="1211998" cy="429260"/>
          </a:xfrm>
        </p:grpSpPr>
        <p:sp>
          <p:nvSpPr>
            <p:cNvPr id="59" name="Freeform 59"/>
            <p:cNvSpPr/>
            <p:nvPr/>
          </p:nvSpPr>
          <p:spPr>
            <a:xfrm>
              <a:off x="0" y="-5080"/>
              <a:ext cx="1211999" cy="434340"/>
            </a:xfrm>
            <a:custGeom>
              <a:avLst/>
              <a:gdLst/>
              <a:ahLst/>
              <a:cxnLst/>
              <a:rect l="l" t="t" r="r" b="b"/>
              <a:pathLst>
                <a:path w="1211999" h="434340">
                  <a:moveTo>
                    <a:pt x="1194219" y="187960"/>
                  </a:moveTo>
                  <a:lnTo>
                    <a:pt x="932599" y="11430"/>
                  </a:lnTo>
                  <a:cubicBezTo>
                    <a:pt x="914819" y="0"/>
                    <a:pt x="891959" y="3810"/>
                    <a:pt x="879259" y="21590"/>
                  </a:cubicBezTo>
                  <a:cubicBezTo>
                    <a:pt x="867829" y="39370"/>
                    <a:pt x="871639" y="62230"/>
                    <a:pt x="889419" y="74930"/>
                  </a:cubicBezTo>
                  <a:lnTo>
                    <a:pt x="1048169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1048169" y="257810"/>
                  </a:lnTo>
                  <a:lnTo>
                    <a:pt x="889419" y="364490"/>
                  </a:lnTo>
                  <a:cubicBezTo>
                    <a:pt x="871639" y="375920"/>
                    <a:pt x="867829" y="400050"/>
                    <a:pt x="879259" y="417830"/>
                  </a:cubicBezTo>
                  <a:cubicBezTo>
                    <a:pt x="886879" y="429260"/>
                    <a:pt x="898309" y="434340"/>
                    <a:pt x="911009" y="434340"/>
                  </a:cubicBezTo>
                  <a:cubicBezTo>
                    <a:pt x="918629" y="434340"/>
                    <a:pt x="926249" y="431800"/>
                    <a:pt x="932599" y="427990"/>
                  </a:cubicBezTo>
                  <a:lnTo>
                    <a:pt x="1195489" y="251460"/>
                  </a:lnTo>
                  <a:cubicBezTo>
                    <a:pt x="1205649" y="243840"/>
                    <a:pt x="1211999" y="232410"/>
                    <a:pt x="1211999" y="219710"/>
                  </a:cubicBezTo>
                  <a:cubicBezTo>
                    <a:pt x="1211999" y="207010"/>
                    <a:pt x="1205649" y="195580"/>
                    <a:pt x="1194219" y="18796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60" name="Group 60"/>
          <p:cNvGrpSpPr/>
          <p:nvPr/>
        </p:nvGrpSpPr>
        <p:grpSpPr>
          <a:xfrm rot="5400000">
            <a:off x="16842634" y="5883198"/>
            <a:ext cx="833331" cy="170373"/>
            <a:chOff x="0" y="0"/>
            <a:chExt cx="2795332" cy="571500"/>
          </a:xfrm>
        </p:grpSpPr>
        <p:sp>
          <p:nvSpPr>
            <p:cNvPr id="61" name="Freeform 61"/>
            <p:cNvSpPr/>
            <p:nvPr/>
          </p:nvSpPr>
          <p:spPr>
            <a:xfrm>
              <a:off x="0" y="255270"/>
              <a:ext cx="2795332" cy="69850"/>
            </a:xfrm>
            <a:custGeom>
              <a:avLst/>
              <a:gdLst/>
              <a:ahLst/>
              <a:cxnLst/>
              <a:rect l="l" t="t" r="r" b="b"/>
              <a:pathLst>
                <a:path w="2795332" h="69850">
                  <a:moveTo>
                    <a:pt x="2504502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2795332" y="69850"/>
                  </a:lnTo>
                  <a:lnTo>
                    <a:pt x="2795332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62" name="Group 62"/>
          <p:cNvGrpSpPr/>
          <p:nvPr/>
        </p:nvGrpSpPr>
        <p:grpSpPr>
          <a:xfrm rot="-10800000">
            <a:off x="15271004" y="6372798"/>
            <a:ext cx="2644820" cy="170373"/>
            <a:chOff x="0" y="0"/>
            <a:chExt cx="8871802" cy="571500"/>
          </a:xfrm>
        </p:grpSpPr>
        <p:sp>
          <p:nvSpPr>
            <p:cNvPr id="63" name="Freeform 63"/>
            <p:cNvSpPr/>
            <p:nvPr/>
          </p:nvSpPr>
          <p:spPr>
            <a:xfrm>
              <a:off x="0" y="255270"/>
              <a:ext cx="8871803" cy="69850"/>
            </a:xfrm>
            <a:custGeom>
              <a:avLst/>
              <a:gdLst/>
              <a:ahLst/>
              <a:cxnLst/>
              <a:rect l="l" t="t" r="r" b="b"/>
              <a:pathLst>
                <a:path w="8871803" h="69850">
                  <a:moveTo>
                    <a:pt x="8580972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8871803" y="69850"/>
                  </a:lnTo>
                  <a:lnTo>
                    <a:pt x="8871803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64" name="Group 64"/>
          <p:cNvGrpSpPr/>
          <p:nvPr/>
        </p:nvGrpSpPr>
        <p:grpSpPr>
          <a:xfrm rot="5400000">
            <a:off x="14861188" y="6735032"/>
            <a:ext cx="819631" cy="290293"/>
            <a:chOff x="0" y="0"/>
            <a:chExt cx="1211998" cy="429260"/>
          </a:xfrm>
        </p:grpSpPr>
        <p:sp>
          <p:nvSpPr>
            <p:cNvPr id="65" name="Freeform 65"/>
            <p:cNvSpPr/>
            <p:nvPr/>
          </p:nvSpPr>
          <p:spPr>
            <a:xfrm>
              <a:off x="0" y="-5080"/>
              <a:ext cx="1211999" cy="434340"/>
            </a:xfrm>
            <a:custGeom>
              <a:avLst/>
              <a:gdLst/>
              <a:ahLst/>
              <a:cxnLst/>
              <a:rect l="l" t="t" r="r" b="b"/>
              <a:pathLst>
                <a:path w="1211999" h="434340">
                  <a:moveTo>
                    <a:pt x="1194219" y="187960"/>
                  </a:moveTo>
                  <a:lnTo>
                    <a:pt x="932599" y="11430"/>
                  </a:lnTo>
                  <a:cubicBezTo>
                    <a:pt x="914819" y="0"/>
                    <a:pt x="891959" y="3810"/>
                    <a:pt x="879259" y="21590"/>
                  </a:cubicBezTo>
                  <a:cubicBezTo>
                    <a:pt x="867829" y="39370"/>
                    <a:pt x="871639" y="62230"/>
                    <a:pt x="889419" y="74930"/>
                  </a:cubicBezTo>
                  <a:lnTo>
                    <a:pt x="1048169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1048169" y="257810"/>
                  </a:lnTo>
                  <a:lnTo>
                    <a:pt x="889419" y="364490"/>
                  </a:lnTo>
                  <a:cubicBezTo>
                    <a:pt x="871639" y="375920"/>
                    <a:pt x="867829" y="400050"/>
                    <a:pt x="879259" y="417830"/>
                  </a:cubicBezTo>
                  <a:cubicBezTo>
                    <a:pt x="886879" y="429260"/>
                    <a:pt x="898309" y="434340"/>
                    <a:pt x="911009" y="434340"/>
                  </a:cubicBezTo>
                  <a:cubicBezTo>
                    <a:pt x="918629" y="434340"/>
                    <a:pt x="926249" y="431800"/>
                    <a:pt x="932599" y="427990"/>
                  </a:cubicBezTo>
                  <a:lnTo>
                    <a:pt x="1195489" y="251460"/>
                  </a:lnTo>
                  <a:cubicBezTo>
                    <a:pt x="1205649" y="243840"/>
                    <a:pt x="1211999" y="232410"/>
                    <a:pt x="1211999" y="219710"/>
                  </a:cubicBezTo>
                  <a:cubicBezTo>
                    <a:pt x="1211999" y="207010"/>
                    <a:pt x="1205649" y="195580"/>
                    <a:pt x="1194219" y="18796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66" name="Group 66"/>
          <p:cNvGrpSpPr/>
          <p:nvPr/>
        </p:nvGrpSpPr>
        <p:grpSpPr>
          <a:xfrm rot="5400000">
            <a:off x="17506008" y="6722653"/>
            <a:ext cx="819631" cy="290293"/>
            <a:chOff x="0" y="0"/>
            <a:chExt cx="1211998" cy="429260"/>
          </a:xfrm>
        </p:grpSpPr>
        <p:sp>
          <p:nvSpPr>
            <p:cNvPr id="67" name="Freeform 67"/>
            <p:cNvSpPr/>
            <p:nvPr/>
          </p:nvSpPr>
          <p:spPr>
            <a:xfrm>
              <a:off x="0" y="-5080"/>
              <a:ext cx="1211999" cy="434340"/>
            </a:xfrm>
            <a:custGeom>
              <a:avLst/>
              <a:gdLst/>
              <a:ahLst/>
              <a:cxnLst/>
              <a:rect l="l" t="t" r="r" b="b"/>
              <a:pathLst>
                <a:path w="1211999" h="434340">
                  <a:moveTo>
                    <a:pt x="1194219" y="187960"/>
                  </a:moveTo>
                  <a:lnTo>
                    <a:pt x="932599" y="11430"/>
                  </a:lnTo>
                  <a:cubicBezTo>
                    <a:pt x="914819" y="0"/>
                    <a:pt x="891959" y="3810"/>
                    <a:pt x="879259" y="21590"/>
                  </a:cubicBezTo>
                  <a:cubicBezTo>
                    <a:pt x="867829" y="39370"/>
                    <a:pt x="871639" y="62230"/>
                    <a:pt x="889419" y="74930"/>
                  </a:cubicBezTo>
                  <a:lnTo>
                    <a:pt x="1048169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1048169" y="257810"/>
                  </a:lnTo>
                  <a:lnTo>
                    <a:pt x="889419" y="364490"/>
                  </a:lnTo>
                  <a:cubicBezTo>
                    <a:pt x="871639" y="375920"/>
                    <a:pt x="867829" y="400050"/>
                    <a:pt x="879259" y="417830"/>
                  </a:cubicBezTo>
                  <a:cubicBezTo>
                    <a:pt x="886879" y="429260"/>
                    <a:pt x="898309" y="434340"/>
                    <a:pt x="911009" y="434340"/>
                  </a:cubicBezTo>
                  <a:cubicBezTo>
                    <a:pt x="918629" y="434340"/>
                    <a:pt x="926249" y="431800"/>
                    <a:pt x="932599" y="427990"/>
                  </a:cubicBezTo>
                  <a:lnTo>
                    <a:pt x="1195489" y="251460"/>
                  </a:lnTo>
                  <a:cubicBezTo>
                    <a:pt x="1205649" y="243840"/>
                    <a:pt x="1211999" y="232410"/>
                    <a:pt x="1211999" y="219710"/>
                  </a:cubicBezTo>
                  <a:cubicBezTo>
                    <a:pt x="1211999" y="207010"/>
                    <a:pt x="1205649" y="195580"/>
                    <a:pt x="1194219" y="18796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68" name="Group 68"/>
          <p:cNvGrpSpPr/>
          <p:nvPr/>
        </p:nvGrpSpPr>
        <p:grpSpPr>
          <a:xfrm rot="5400000">
            <a:off x="15190889" y="7415815"/>
            <a:ext cx="2205956" cy="290293"/>
            <a:chOff x="0" y="0"/>
            <a:chExt cx="3261974" cy="429260"/>
          </a:xfrm>
        </p:grpSpPr>
        <p:sp>
          <p:nvSpPr>
            <p:cNvPr id="69" name="Freeform 69"/>
            <p:cNvSpPr/>
            <p:nvPr/>
          </p:nvSpPr>
          <p:spPr>
            <a:xfrm>
              <a:off x="0" y="-5080"/>
              <a:ext cx="3261974" cy="434340"/>
            </a:xfrm>
            <a:custGeom>
              <a:avLst/>
              <a:gdLst/>
              <a:ahLst/>
              <a:cxnLst/>
              <a:rect l="l" t="t" r="r" b="b"/>
              <a:pathLst>
                <a:path w="3261974" h="434340">
                  <a:moveTo>
                    <a:pt x="3244194" y="187960"/>
                  </a:moveTo>
                  <a:lnTo>
                    <a:pt x="2982574" y="11430"/>
                  </a:lnTo>
                  <a:cubicBezTo>
                    <a:pt x="2964794" y="0"/>
                    <a:pt x="2941934" y="3810"/>
                    <a:pt x="2929234" y="21590"/>
                  </a:cubicBezTo>
                  <a:cubicBezTo>
                    <a:pt x="2917804" y="39370"/>
                    <a:pt x="2921614" y="62230"/>
                    <a:pt x="2939394" y="74930"/>
                  </a:cubicBezTo>
                  <a:lnTo>
                    <a:pt x="3098144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3098144" y="257810"/>
                  </a:lnTo>
                  <a:lnTo>
                    <a:pt x="2939394" y="364490"/>
                  </a:lnTo>
                  <a:cubicBezTo>
                    <a:pt x="2921614" y="375920"/>
                    <a:pt x="2917804" y="400050"/>
                    <a:pt x="2929234" y="417830"/>
                  </a:cubicBezTo>
                  <a:cubicBezTo>
                    <a:pt x="2936854" y="429260"/>
                    <a:pt x="2948284" y="434340"/>
                    <a:pt x="2960984" y="434340"/>
                  </a:cubicBezTo>
                  <a:cubicBezTo>
                    <a:pt x="2968604" y="434340"/>
                    <a:pt x="2976224" y="431800"/>
                    <a:pt x="2982574" y="427990"/>
                  </a:cubicBezTo>
                  <a:lnTo>
                    <a:pt x="3245464" y="251460"/>
                  </a:lnTo>
                  <a:cubicBezTo>
                    <a:pt x="3255624" y="243840"/>
                    <a:pt x="3261974" y="232410"/>
                    <a:pt x="3261974" y="219710"/>
                  </a:cubicBezTo>
                  <a:cubicBezTo>
                    <a:pt x="3261974" y="207010"/>
                    <a:pt x="3255624" y="195580"/>
                    <a:pt x="3244194" y="18796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70" name="TextBox 70"/>
          <p:cNvSpPr txBox="1"/>
          <p:nvPr/>
        </p:nvSpPr>
        <p:spPr>
          <a:xfrm>
            <a:off x="8919943" y="1773519"/>
            <a:ext cx="2821300" cy="582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60"/>
              </a:lnSpc>
            </a:pPr>
            <a:r>
              <a:rPr lang="en-US" sz="3400">
                <a:solidFill>
                  <a:srgbClr val="000000"/>
                </a:solidFill>
                <a:latin typeface="Montserrat" panose="00000500000000000000"/>
              </a:rPr>
              <a:t>Registration</a:t>
            </a:r>
            <a:endParaRPr lang="en-US" sz="3400">
              <a:solidFill>
                <a:srgbClr val="000000"/>
              </a:solidFill>
              <a:latin typeface="Montserrat" panose="00000500000000000000"/>
            </a:endParaRPr>
          </a:p>
        </p:txBody>
      </p:sp>
      <p:sp>
        <p:nvSpPr>
          <p:cNvPr id="71" name="TextBox 71"/>
          <p:cNvSpPr txBox="1"/>
          <p:nvPr/>
        </p:nvSpPr>
        <p:spPr>
          <a:xfrm>
            <a:off x="94915" y="8602980"/>
            <a:ext cx="1655597" cy="1592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Montserrat" panose="00000500000000000000"/>
              </a:rPr>
              <a:t>Contact faculty for mentoring through chat option</a:t>
            </a:r>
            <a:endParaRPr lang="en-US" sz="1800">
              <a:solidFill>
                <a:srgbClr val="000000"/>
              </a:solidFill>
              <a:latin typeface="Montserrat" panose="00000500000000000000"/>
            </a:endParaRPr>
          </a:p>
        </p:txBody>
      </p:sp>
      <p:sp>
        <p:nvSpPr>
          <p:cNvPr id="72" name="TextBox 72"/>
          <p:cNvSpPr txBox="1"/>
          <p:nvPr/>
        </p:nvSpPr>
        <p:spPr>
          <a:xfrm>
            <a:off x="2181681" y="8625840"/>
            <a:ext cx="2004021" cy="6324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Montserrat" panose="00000500000000000000"/>
              </a:rPr>
              <a:t>Apply for jobs/internships</a:t>
            </a:r>
            <a:endParaRPr lang="en-US" sz="1800">
              <a:solidFill>
                <a:srgbClr val="000000"/>
              </a:solidFill>
              <a:latin typeface="Montserrat" panose="00000500000000000000"/>
            </a:endParaRPr>
          </a:p>
        </p:txBody>
      </p:sp>
      <p:sp>
        <p:nvSpPr>
          <p:cNvPr id="73" name="TextBox 73"/>
          <p:cNvSpPr txBox="1"/>
          <p:nvPr/>
        </p:nvSpPr>
        <p:spPr>
          <a:xfrm>
            <a:off x="4564885" y="7251894"/>
            <a:ext cx="2004021" cy="6324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Montserrat" panose="00000500000000000000"/>
              </a:rPr>
              <a:t>Post jobs/internships</a:t>
            </a:r>
            <a:endParaRPr lang="en-US" sz="1800">
              <a:solidFill>
                <a:srgbClr val="000000"/>
              </a:solidFill>
              <a:latin typeface="Montserrat" panose="00000500000000000000"/>
            </a:endParaRPr>
          </a:p>
        </p:txBody>
      </p:sp>
      <p:sp>
        <p:nvSpPr>
          <p:cNvPr id="74" name="TextBox 74"/>
          <p:cNvSpPr txBox="1"/>
          <p:nvPr/>
        </p:nvSpPr>
        <p:spPr>
          <a:xfrm>
            <a:off x="7194514" y="7251894"/>
            <a:ext cx="2393127" cy="312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Montserrat" panose="00000500000000000000"/>
              </a:rPr>
              <a:t>Contact Applicants</a:t>
            </a:r>
            <a:endParaRPr lang="en-US" sz="1800">
              <a:solidFill>
                <a:srgbClr val="000000"/>
              </a:solidFill>
              <a:latin typeface="Montserrat" panose="00000500000000000000"/>
            </a:endParaRPr>
          </a:p>
        </p:txBody>
      </p:sp>
      <p:sp>
        <p:nvSpPr>
          <p:cNvPr id="75" name="TextBox 75"/>
          <p:cNvSpPr txBox="1"/>
          <p:nvPr/>
        </p:nvSpPr>
        <p:spPr>
          <a:xfrm>
            <a:off x="7430310" y="8785860"/>
            <a:ext cx="2393127" cy="312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Montserrat" panose="00000500000000000000"/>
              </a:rPr>
              <a:t>Hire Applicants</a:t>
            </a:r>
            <a:endParaRPr lang="en-US" sz="1800">
              <a:solidFill>
                <a:srgbClr val="000000"/>
              </a:solidFill>
              <a:latin typeface="Montserrat" panose="00000500000000000000"/>
            </a:endParaRPr>
          </a:p>
        </p:txBody>
      </p:sp>
      <p:sp>
        <p:nvSpPr>
          <p:cNvPr id="76" name="TextBox 76"/>
          <p:cNvSpPr txBox="1"/>
          <p:nvPr/>
        </p:nvSpPr>
        <p:spPr>
          <a:xfrm>
            <a:off x="10048093" y="7154451"/>
            <a:ext cx="2393127" cy="952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Montserrat" panose="00000500000000000000"/>
              </a:rPr>
              <a:t>Can see how many students are active on the platform</a:t>
            </a:r>
            <a:endParaRPr lang="en-US" sz="1800">
              <a:solidFill>
                <a:srgbClr val="000000"/>
              </a:solidFill>
              <a:latin typeface="Montserrat" panose="00000500000000000000"/>
            </a:endParaRPr>
          </a:p>
        </p:txBody>
      </p:sp>
      <p:sp>
        <p:nvSpPr>
          <p:cNvPr id="77" name="TextBox 77"/>
          <p:cNvSpPr txBox="1"/>
          <p:nvPr/>
        </p:nvSpPr>
        <p:spPr>
          <a:xfrm>
            <a:off x="12591760" y="7126174"/>
            <a:ext cx="1929905" cy="1912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Montserrat" panose="00000500000000000000"/>
              </a:rPr>
              <a:t>Mentoring students about jobs/internships and prepare students for interviews</a:t>
            </a:r>
            <a:endParaRPr lang="en-US" sz="1800">
              <a:solidFill>
                <a:srgbClr val="000000"/>
              </a:solidFill>
              <a:latin typeface="Montserrat" panose="00000500000000000000"/>
            </a:endParaRPr>
          </a:p>
        </p:txBody>
      </p:sp>
      <p:sp>
        <p:nvSpPr>
          <p:cNvPr id="78" name="TextBox 78"/>
          <p:cNvSpPr txBox="1"/>
          <p:nvPr/>
        </p:nvSpPr>
        <p:spPr>
          <a:xfrm>
            <a:off x="14808655" y="7251894"/>
            <a:ext cx="1040519" cy="952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Montserrat" panose="00000500000000000000"/>
              </a:rPr>
              <a:t>Maintain college profile</a:t>
            </a:r>
            <a:endParaRPr lang="en-US" sz="1800">
              <a:solidFill>
                <a:srgbClr val="000000"/>
              </a:solidFill>
              <a:latin typeface="Montserrat" panose="00000500000000000000"/>
            </a:endParaRPr>
          </a:p>
        </p:txBody>
      </p:sp>
      <p:sp>
        <p:nvSpPr>
          <p:cNvPr id="79" name="TextBox 79"/>
          <p:cNvSpPr txBox="1"/>
          <p:nvPr/>
        </p:nvSpPr>
        <p:spPr>
          <a:xfrm>
            <a:off x="15416150" y="8785860"/>
            <a:ext cx="1984033" cy="1272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Montserrat" panose="00000500000000000000"/>
              </a:rPr>
              <a:t>Can see how many students have registered on the platform</a:t>
            </a:r>
            <a:endParaRPr lang="en-US" sz="1800">
              <a:solidFill>
                <a:srgbClr val="000000"/>
              </a:solidFill>
              <a:latin typeface="Montserrat" panose="00000500000000000000"/>
            </a:endParaRPr>
          </a:p>
        </p:txBody>
      </p:sp>
      <p:sp>
        <p:nvSpPr>
          <p:cNvPr id="80" name="TextBox 80"/>
          <p:cNvSpPr txBox="1"/>
          <p:nvPr/>
        </p:nvSpPr>
        <p:spPr>
          <a:xfrm>
            <a:off x="16735476" y="7368540"/>
            <a:ext cx="1738561" cy="1272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Montserrat" panose="00000500000000000000"/>
              </a:rPr>
              <a:t>Can update students about new opportunities</a:t>
            </a:r>
            <a:endParaRPr lang="en-US" sz="1800">
              <a:solidFill>
                <a:srgbClr val="000000"/>
              </a:solidFill>
              <a:latin typeface="Montserrat" panose="0000050000000000000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807840" y="205928"/>
            <a:ext cx="16672321" cy="9875144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0" y="3784157"/>
            <a:ext cx="18288000" cy="2718686"/>
            <a:chOff x="0" y="0"/>
            <a:chExt cx="6186311" cy="91965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186311" cy="919654"/>
            </a:xfrm>
            <a:custGeom>
              <a:avLst/>
              <a:gdLst/>
              <a:ahLst/>
              <a:cxnLst/>
              <a:rect l="l" t="t" r="r" b="b"/>
              <a:pathLst>
                <a:path w="6186311" h="919654">
                  <a:moveTo>
                    <a:pt x="0" y="0"/>
                  </a:moveTo>
                  <a:lnTo>
                    <a:pt x="6186311" y="0"/>
                  </a:lnTo>
                  <a:lnTo>
                    <a:pt x="6186311" y="919654"/>
                  </a:lnTo>
                  <a:lnTo>
                    <a:pt x="0" y="919654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0" y="4492089"/>
            <a:ext cx="18288000" cy="1533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600"/>
              </a:lnSpc>
            </a:pPr>
            <a:r>
              <a:rPr lang="en-US" sz="9000">
                <a:solidFill>
                  <a:srgbClr val="FFFFFF"/>
                </a:solidFill>
                <a:latin typeface="Open Sans Extra Bold" panose="020B0906030804020204"/>
              </a:rPr>
              <a:t>Thank You</a:t>
            </a:r>
            <a:endParaRPr lang="en-US" sz="9000">
              <a:solidFill>
                <a:srgbClr val="FFFFFF"/>
              </a:solidFill>
              <a:latin typeface="Open Sans Extra Bold" panose="020B0906030804020204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8831877" y="1523951"/>
            <a:ext cx="8701826" cy="652637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929402" y="1438226"/>
            <a:ext cx="4325425" cy="8172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20"/>
              </a:lnSpc>
            </a:pPr>
            <a:r>
              <a:rPr lang="en-US" sz="4800">
                <a:solidFill>
                  <a:srgbClr val="000000"/>
                </a:solidFill>
                <a:latin typeface="Montserrat Bold" panose="00000600000000000000"/>
              </a:rPr>
              <a:t>Theme</a:t>
            </a:r>
            <a:endParaRPr lang="en-US" sz="4800">
              <a:solidFill>
                <a:srgbClr val="000000"/>
              </a:solidFill>
              <a:latin typeface="Montserrat Bold" panose="00000600000000000000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929402" y="2717494"/>
            <a:ext cx="7117401" cy="44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80"/>
              </a:lnSpc>
            </a:pPr>
            <a:r>
              <a:rPr lang="en-US" sz="4200">
                <a:solidFill>
                  <a:srgbClr val="000000"/>
                </a:solidFill>
                <a:latin typeface="Montserrat" panose="00000500000000000000"/>
              </a:rPr>
              <a:t>A platform which connects multiple organizational stakeholders to help students find matching jobs for their profile</a:t>
            </a:r>
            <a:endParaRPr lang="en-US" sz="4200">
              <a:solidFill>
                <a:srgbClr val="000000"/>
              </a:solidFill>
              <a:latin typeface="Montserrat" panose="0000050000000000000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46295" y="3745974"/>
            <a:ext cx="16795409" cy="1514203"/>
            <a:chOff x="0" y="0"/>
            <a:chExt cx="7325098" cy="660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325099" cy="660400"/>
            </a:xfrm>
            <a:custGeom>
              <a:avLst/>
              <a:gdLst/>
              <a:ahLst/>
              <a:cxnLst/>
              <a:rect l="l" t="t" r="r" b="b"/>
              <a:pathLst>
                <a:path w="7325099" h="660400">
                  <a:moveTo>
                    <a:pt x="7200638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7200639" y="0"/>
                  </a:lnTo>
                  <a:cubicBezTo>
                    <a:pt x="7269218" y="0"/>
                    <a:pt x="7325099" y="55880"/>
                    <a:pt x="7325099" y="124460"/>
                  </a:cubicBezTo>
                  <a:lnTo>
                    <a:pt x="7325099" y="535940"/>
                  </a:lnTo>
                  <a:cubicBezTo>
                    <a:pt x="7325099" y="604520"/>
                    <a:pt x="7269218" y="660400"/>
                    <a:pt x="7200639" y="660400"/>
                  </a:cubicBezTo>
                  <a:close/>
                </a:path>
              </a:pathLst>
            </a:custGeom>
            <a:solidFill>
              <a:srgbClr val="252F38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746295" y="5980992"/>
            <a:ext cx="16795409" cy="1514203"/>
            <a:chOff x="0" y="0"/>
            <a:chExt cx="7325098" cy="6604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7325099" cy="660400"/>
            </a:xfrm>
            <a:custGeom>
              <a:avLst/>
              <a:gdLst/>
              <a:ahLst/>
              <a:cxnLst/>
              <a:rect l="l" t="t" r="r" b="b"/>
              <a:pathLst>
                <a:path w="7325099" h="660400">
                  <a:moveTo>
                    <a:pt x="7200638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7200639" y="0"/>
                  </a:lnTo>
                  <a:cubicBezTo>
                    <a:pt x="7269218" y="0"/>
                    <a:pt x="7325099" y="55880"/>
                    <a:pt x="7325099" y="124460"/>
                  </a:cubicBezTo>
                  <a:lnTo>
                    <a:pt x="7325099" y="535940"/>
                  </a:lnTo>
                  <a:cubicBezTo>
                    <a:pt x="7325099" y="604520"/>
                    <a:pt x="7269218" y="660400"/>
                    <a:pt x="7200639" y="660400"/>
                  </a:cubicBezTo>
                  <a:close/>
                </a:path>
              </a:pathLst>
            </a:custGeom>
            <a:solidFill>
              <a:srgbClr val="252F38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746295" y="8188866"/>
            <a:ext cx="16795409" cy="1514203"/>
            <a:chOff x="0" y="0"/>
            <a:chExt cx="7325098" cy="6604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7325099" cy="660400"/>
            </a:xfrm>
            <a:custGeom>
              <a:avLst/>
              <a:gdLst/>
              <a:ahLst/>
              <a:cxnLst/>
              <a:rect l="l" t="t" r="r" b="b"/>
              <a:pathLst>
                <a:path w="7325099" h="660400">
                  <a:moveTo>
                    <a:pt x="7200638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7200639" y="0"/>
                  </a:lnTo>
                  <a:cubicBezTo>
                    <a:pt x="7269218" y="0"/>
                    <a:pt x="7325099" y="55880"/>
                    <a:pt x="7325099" y="124460"/>
                  </a:cubicBezTo>
                  <a:lnTo>
                    <a:pt x="7325099" y="535940"/>
                  </a:lnTo>
                  <a:cubicBezTo>
                    <a:pt x="7325099" y="604520"/>
                    <a:pt x="7269218" y="660400"/>
                    <a:pt x="7200639" y="660400"/>
                  </a:cubicBezTo>
                  <a:close/>
                </a:path>
              </a:pathLst>
            </a:custGeom>
            <a:solidFill>
              <a:srgbClr val="252F38"/>
            </a:solidFill>
          </p:spPr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512735" y="6495950"/>
            <a:ext cx="478816" cy="484288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355335" y="4048400"/>
            <a:ext cx="793616" cy="909351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415146" y="8549727"/>
            <a:ext cx="576405" cy="880618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709678" y="1816831"/>
            <a:ext cx="16795409" cy="1514203"/>
            <a:chOff x="0" y="0"/>
            <a:chExt cx="7325098" cy="6604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7325099" cy="660400"/>
            </a:xfrm>
            <a:custGeom>
              <a:avLst/>
              <a:gdLst/>
              <a:ahLst/>
              <a:cxnLst/>
              <a:rect l="l" t="t" r="r" b="b"/>
              <a:pathLst>
                <a:path w="7325099" h="660400">
                  <a:moveTo>
                    <a:pt x="7200638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7200639" y="0"/>
                  </a:lnTo>
                  <a:cubicBezTo>
                    <a:pt x="7269218" y="0"/>
                    <a:pt x="7325099" y="55880"/>
                    <a:pt x="7325099" y="124460"/>
                  </a:cubicBezTo>
                  <a:lnTo>
                    <a:pt x="7325099" y="535940"/>
                  </a:lnTo>
                  <a:cubicBezTo>
                    <a:pt x="7325099" y="604520"/>
                    <a:pt x="7269218" y="660400"/>
                    <a:pt x="7200639" y="660400"/>
                  </a:cubicBezTo>
                  <a:close/>
                </a:path>
              </a:pathLst>
            </a:custGeom>
            <a:solidFill>
              <a:srgbClr val="252F38"/>
            </a:solidFill>
          </p:spPr>
        </p:sp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143064" y="1949437"/>
            <a:ext cx="1120568" cy="1020736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2513659" y="4068736"/>
            <a:ext cx="14782258" cy="830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60"/>
              </a:lnSpc>
            </a:pPr>
            <a:r>
              <a:rPr lang="en-US" sz="2400">
                <a:solidFill>
                  <a:srgbClr val="FFFFFF"/>
                </a:solidFill>
                <a:latin typeface="Montserrat" panose="00000500000000000000"/>
              </a:rPr>
              <a:t>Job _init_ is a platform where students can post their profile/resume and the app will display jobs matching to their profiles</a:t>
            </a:r>
            <a:endParaRPr lang="en-US" sz="2400">
              <a:solidFill>
                <a:srgbClr val="FFFFFF"/>
              </a:solidFill>
              <a:latin typeface="Montserrat" panose="00000500000000000000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2513659" y="8511627"/>
            <a:ext cx="14611047" cy="830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60"/>
              </a:lnSpc>
            </a:pPr>
            <a:r>
              <a:rPr lang="en-US" sz="2400">
                <a:solidFill>
                  <a:srgbClr val="FFFFFF"/>
                </a:solidFill>
                <a:latin typeface="Montserrat" panose="00000500000000000000"/>
              </a:rPr>
              <a:t>Faculty can view the active students on the platform and their matching jobs and guide those students for a better future</a:t>
            </a:r>
            <a:endParaRPr lang="en-US" sz="2400">
              <a:solidFill>
                <a:srgbClr val="FFFFFF"/>
              </a:solidFill>
              <a:latin typeface="Montserrat" panose="00000500000000000000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709678" y="379730"/>
            <a:ext cx="3534728" cy="1164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20"/>
              </a:lnSpc>
              <a:spcBef>
                <a:spcPct val="0"/>
              </a:spcBef>
            </a:pPr>
            <a:r>
              <a:rPr lang="en-US" sz="6800">
                <a:solidFill>
                  <a:srgbClr val="262261"/>
                </a:solidFill>
                <a:latin typeface="Dancing Script" panose="03080600040507000D00"/>
              </a:rPr>
              <a:t>Job_init_</a:t>
            </a:r>
            <a:endParaRPr lang="en-US" sz="6800">
              <a:solidFill>
                <a:srgbClr val="262261"/>
              </a:solidFill>
              <a:latin typeface="Dancing Script" panose="03080600040507000D00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2614215" y="6303754"/>
            <a:ext cx="14510491" cy="830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60"/>
              </a:lnSpc>
            </a:pPr>
            <a:r>
              <a:rPr lang="en-US" sz="2400">
                <a:solidFill>
                  <a:srgbClr val="FFFFFF"/>
                </a:solidFill>
                <a:latin typeface="Montserrat" panose="00000500000000000000"/>
              </a:rPr>
              <a:t>Students can search for different jobs and apply for them using this platform then companies can contact them based on the position required</a:t>
            </a:r>
            <a:endParaRPr lang="en-US" sz="2400">
              <a:solidFill>
                <a:srgbClr val="FFFFFF"/>
              </a:solidFill>
              <a:latin typeface="Montserrat" panose="00000500000000000000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2477042" y="2139593"/>
            <a:ext cx="14782258" cy="830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60"/>
              </a:lnSpc>
            </a:pPr>
            <a:r>
              <a:rPr lang="en-US" sz="2400">
                <a:solidFill>
                  <a:srgbClr val="FFFFFF"/>
                </a:solidFill>
                <a:latin typeface="Montserrat" panose="00000500000000000000"/>
              </a:rPr>
              <a:t>Job _init_ is focused on being a mediator between jobs provided by companies and college students</a:t>
            </a:r>
            <a:endParaRPr lang="en-US" sz="2400">
              <a:solidFill>
                <a:srgbClr val="FFFFFF"/>
              </a:solidFill>
              <a:latin typeface="Montserrat" panose="0000050000000000000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46295" y="873622"/>
            <a:ext cx="16795409" cy="1632860"/>
            <a:chOff x="0" y="0"/>
            <a:chExt cx="6792798" cy="660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792798" cy="660400"/>
            </a:xfrm>
            <a:custGeom>
              <a:avLst/>
              <a:gdLst/>
              <a:ahLst/>
              <a:cxnLst/>
              <a:rect l="l" t="t" r="r" b="b"/>
              <a:pathLst>
                <a:path w="6792798" h="660400">
                  <a:moveTo>
                    <a:pt x="6668338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668338" y="0"/>
                  </a:lnTo>
                  <a:cubicBezTo>
                    <a:pt x="6736917" y="0"/>
                    <a:pt x="6792798" y="55880"/>
                    <a:pt x="6792798" y="124460"/>
                  </a:cubicBezTo>
                  <a:lnTo>
                    <a:pt x="6792798" y="535940"/>
                  </a:lnTo>
                  <a:cubicBezTo>
                    <a:pt x="6792798" y="604520"/>
                    <a:pt x="6736917" y="660400"/>
                    <a:pt x="6668338" y="660400"/>
                  </a:cubicBezTo>
                  <a:close/>
                </a:path>
              </a:pathLst>
            </a:custGeom>
            <a:solidFill>
              <a:srgbClr val="252F38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261508" y="1275846"/>
            <a:ext cx="810446" cy="810446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746295" y="5143500"/>
            <a:ext cx="16795409" cy="1632860"/>
            <a:chOff x="0" y="0"/>
            <a:chExt cx="6792798" cy="6604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792798" cy="660400"/>
            </a:xfrm>
            <a:custGeom>
              <a:avLst/>
              <a:gdLst/>
              <a:ahLst/>
              <a:cxnLst/>
              <a:rect l="l" t="t" r="r" b="b"/>
              <a:pathLst>
                <a:path w="6792798" h="660400">
                  <a:moveTo>
                    <a:pt x="6668338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668338" y="0"/>
                  </a:lnTo>
                  <a:cubicBezTo>
                    <a:pt x="6736917" y="0"/>
                    <a:pt x="6792798" y="55880"/>
                    <a:pt x="6792798" y="124460"/>
                  </a:cubicBezTo>
                  <a:lnTo>
                    <a:pt x="6792798" y="535940"/>
                  </a:lnTo>
                  <a:cubicBezTo>
                    <a:pt x="6792798" y="604520"/>
                    <a:pt x="6736917" y="660400"/>
                    <a:pt x="6668338" y="660400"/>
                  </a:cubicBezTo>
                  <a:close/>
                </a:path>
              </a:pathLst>
            </a:custGeom>
            <a:solidFill>
              <a:srgbClr val="252F38"/>
            </a:solidFill>
          </p:spPr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80985" y="5713917"/>
            <a:ext cx="1171493" cy="492027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746295" y="7625440"/>
            <a:ext cx="16795409" cy="1632860"/>
            <a:chOff x="0" y="0"/>
            <a:chExt cx="22393879" cy="2177147"/>
          </a:xfrm>
        </p:grpSpPr>
        <p:grpSp>
          <p:nvGrpSpPr>
            <p:cNvPr id="9" name="Group 9"/>
            <p:cNvGrpSpPr/>
            <p:nvPr/>
          </p:nvGrpSpPr>
          <p:grpSpPr>
            <a:xfrm>
              <a:off x="0" y="0"/>
              <a:ext cx="22393879" cy="2177147"/>
              <a:chOff x="0" y="0"/>
              <a:chExt cx="6792798" cy="6604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6792798" cy="660400"/>
              </a:xfrm>
              <a:custGeom>
                <a:avLst/>
                <a:gdLst/>
                <a:ahLst/>
                <a:cxnLst/>
                <a:rect l="l" t="t" r="r" b="b"/>
                <a:pathLst>
                  <a:path w="6792798" h="660400">
                    <a:moveTo>
                      <a:pt x="6668338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6668338" y="0"/>
                    </a:lnTo>
                    <a:cubicBezTo>
                      <a:pt x="6736917" y="0"/>
                      <a:pt x="6792798" y="55880"/>
                      <a:pt x="6792798" y="124460"/>
                    </a:cubicBezTo>
                    <a:lnTo>
                      <a:pt x="6792798" y="535940"/>
                    </a:lnTo>
                    <a:cubicBezTo>
                      <a:pt x="6792798" y="604520"/>
                      <a:pt x="6736917" y="660400"/>
                      <a:pt x="6668338" y="660400"/>
                    </a:cubicBezTo>
                    <a:close/>
                  </a:path>
                </a:pathLst>
              </a:custGeom>
              <a:solidFill>
                <a:srgbClr val="252F38"/>
              </a:solidFill>
            </p:spPr>
          </p:sp>
        </p:grpSp>
        <p:sp>
          <p:nvSpPr>
            <p:cNvPr id="11" name="TextBox 11"/>
            <p:cNvSpPr txBox="1"/>
            <p:nvPr/>
          </p:nvSpPr>
          <p:spPr>
            <a:xfrm>
              <a:off x="2307662" y="522153"/>
              <a:ext cx="19481396" cy="10947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60"/>
                </a:lnSpc>
              </a:pPr>
              <a:r>
                <a:rPr lang="en-US" sz="2400">
                  <a:solidFill>
                    <a:srgbClr val="FFFFFF"/>
                  </a:solidFill>
                  <a:latin typeface="Montserrat" panose="00000500000000000000"/>
                </a:rPr>
                <a:t>Students can take mentoring from faculty about the job/internship which is lacking in today's world by using the chat option</a:t>
              </a:r>
              <a:endParaRPr lang="en-US" sz="2400">
                <a:solidFill>
                  <a:srgbClr val="FFFFFF"/>
                </a:solidFill>
                <a:latin typeface="Montserrat" panose="00000500000000000000"/>
              </a:endParaRPr>
            </a:p>
          </p:txBody>
        </p:sp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550019" y="411345"/>
              <a:ext cx="1354458" cy="1354458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746295" y="3000448"/>
            <a:ext cx="16795409" cy="1632860"/>
            <a:chOff x="0" y="0"/>
            <a:chExt cx="6792798" cy="6604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792798" cy="660400"/>
            </a:xfrm>
            <a:custGeom>
              <a:avLst/>
              <a:gdLst/>
              <a:ahLst/>
              <a:cxnLst/>
              <a:rect l="l" t="t" r="r" b="b"/>
              <a:pathLst>
                <a:path w="6792798" h="660400">
                  <a:moveTo>
                    <a:pt x="6668338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668338" y="0"/>
                  </a:lnTo>
                  <a:cubicBezTo>
                    <a:pt x="6736917" y="0"/>
                    <a:pt x="6792798" y="55880"/>
                    <a:pt x="6792798" y="124460"/>
                  </a:cubicBezTo>
                  <a:lnTo>
                    <a:pt x="6792798" y="535940"/>
                  </a:lnTo>
                  <a:cubicBezTo>
                    <a:pt x="6792798" y="604520"/>
                    <a:pt x="6736917" y="660400"/>
                    <a:pt x="6668338" y="660400"/>
                  </a:cubicBezTo>
                  <a:close/>
                </a:path>
              </a:pathLst>
            </a:custGeom>
            <a:solidFill>
              <a:srgbClr val="252F38"/>
            </a:solidFill>
          </p:spPr>
        </p:sp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115613" y="3420638"/>
            <a:ext cx="1136864" cy="730778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2513659" y="1255712"/>
            <a:ext cx="14510491" cy="830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60"/>
              </a:lnSpc>
            </a:pPr>
            <a:r>
              <a:rPr lang="en-US" sz="2400">
                <a:solidFill>
                  <a:srgbClr val="FFFFFF"/>
                </a:solidFill>
                <a:latin typeface="Montserrat" panose="00000500000000000000"/>
              </a:rPr>
              <a:t>SPOCs and placement officers can register on this platform, make a college profile and maintain them and they can help students by informing them about new opportunities.</a:t>
            </a:r>
            <a:endParaRPr lang="en-US" sz="2400">
              <a:solidFill>
                <a:srgbClr val="FFFFFF"/>
              </a:solidFill>
              <a:latin typeface="Montserrat" panose="00000500000000000000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2477042" y="5525590"/>
            <a:ext cx="14510491" cy="8616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60"/>
              </a:lnSpc>
            </a:pPr>
            <a:r>
              <a:rPr lang="en-US" sz="2400">
                <a:solidFill>
                  <a:srgbClr val="FFFFFF"/>
                </a:solidFill>
                <a:latin typeface="Montserrat" panose="00000500000000000000"/>
              </a:rPr>
              <a:t>Students can review a company after the internship/job which will be helpful for other students before applying for a job to a company</a:t>
            </a:r>
            <a:endParaRPr lang="en-US" sz="2400">
              <a:solidFill>
                <a:srgbClr val="FFFFFF"/>
              </a:solidFill>
              <a:latin typeface="Montserrat" panose="00000500000000000000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2477042" y="3382538"/>
            <a:ext cx="14510491" cy="830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60"/>
              </a:lnSpc>
            </a:pPr>
            <a:r>
              <a:rPr lang="en-US" sz="2400">
                <a:solidFill>
                  <a:srgbClr val="FFFFFF"/>
                </a:solidFill>
                <a:latin typeface="Montserrat" panose="00000500000000000000"/>
              </a:rPr>
              <a:t>Students looking for colleges can view the college profiles maintain by SPOC or placement officers</a:t>
            </a:r>
            <a:endParaRPr lang="en-US" sz="2400">
              <a:solidFill>
                <a:srgbClr val="FFFFFF"/>
              </a:solidFill>
              <a:latin typeface="Montserrat" panose="0000050000000000000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>
            <a:alphaModFix amt="4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533581" y="2984143"/>
            <a:ext cx="9220838" cy="6732675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693913" y="354330"/>
            <a:ext cx="7236692" cy="674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280"/>
              </a:lnSpc>
            </a:pPr>
            <a:r>
              <a:rPr lang="en-US" sz="4800">
                <a:solidFill>
                  <a:srgbClr val="000000"/>
                </a:solidFill>
                <a:latin typeface="Montserrat Bold" panose="00000600000000000000"/>
              </a:rPr>
              <a:t>The Competition</a:t>
            </a:r>
            <a:endParaRPr lang="en-US" sz="4800">
              <a:solidFill>
                <a:srgbClr val="000000"/>
              </a:solidFill>
              <a:latin typeface="Montserrat Bold" panose="00000600000000000000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693913" y="1314832"/>
            <a:ext cx="14959976" cy="12126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30"/>
              </a:lnSpc>
            </a:pPr>
            <a:r>
              <a:rPr lang="en-US" sz="3450">
                <a:solidFill>
                  <a:srgbClr val="000000"/>
                </a:solidFill>
                <a:latin typeface="Roboto" panose="02000000000000000000"/>
              </a:rPr>
              <a:t>Our major competition is the existing job searching platforms which has already established their name in the market and which are widely used.</a:t>
            </a:r>
            <a:endParaRPr lang="en-US" sz="3450">
              <a:solidFill>
                <a:srgbClr val="000000"/>
              </a:solidFill>
              <a:latin typeface="Roboto" panose="0200000000000000000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9144000" cy="10287000"/>
            <a:chOff x="0" y="0"/>
            <a:chExt cx="3093156" cy="3479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093156" cy="3479800"/>
            </a:xfrm>
            <a:custGeom>
              <a:avLst/>
              <a:gdLst/>
              <a:ahLst/>
              <a:cxnLst/>
              <a:rect l="l" t="t" r="r" b="b"/>
              <a:pathLst>
                <a:path w="3093156" h="3479800">
                  <a:moveTo>
                    <a:pt x="0" y="0"/>
                  </a:moveTo>
                  <a:lnTo>
                    <a:pt x="3093156" y="0"/>
                  </a:lnTo>
                  <a:lnTo>
                    <a:pt x="3093156" y="3479800"/>
                  </a:lnTo>
                  <a:lnTo>
                    <a:pt x="0" y="34798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0" y="2707678"/>
            <a:ext cx="9144000" cy="3133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600"/>
              </a:lnSpc>
            </a:pPr>
            <a:r>
              <a:rPr lang="en-US" sz="9000">
                <a:solidFill>
                  <a:srgbClr val="FFFFFF"/>
                </a:solidFill>
                <a:latin typeface="Montserrat" panose="00000500000000000000"/>
              </a:rPr>
              <a:t>Market Strategy</a:t>
            </a:r>
            <a:endParaRPr lang="en-US" sz="9000">
              <a:solidFill>
                <a:srgbClr val="FFFFFF"/>
              </a:solidFill>
              <a:latin typeface="Montserrat" panose="00000500000000000000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9506585" y="295910"/>
            <a:ext cx="8460740" cy="103416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20040" lvl="0" indent="-388620">
              <a:lnSpc>
                <a:spcPts val="5040"/>
              </a:lnSpc>
              <a:buFont typeface="Arial" panose="020B0604020202020204"/>
              <a:buChar char="•"/>
            </a:pPr>
            <a:r>
              <a:rPr lang="en-US" sz="3200">
                <a:solidFill>
                  <a:srgbClr val="000000"/>
                </a:solidFill>
                <a:latin typeface="Montserrat" panose="00000500000000000000"/>
              </a:rPr>
              <a:t>Grabbing our audience by launching our app in several universities under the guidance of Placement officers and also by charging it.</a:t>
            </a:r>
            <a:endParaRPr lang="en-US" sz="3200">
              <a:solidFill>
                <a:srgbClr val="000000"/>
              </a:solidFill>
              <a:latin typeface="Montserrat" panose="00000500000000000000"/>
            </a:endParaRPr>
          </a:p>
          <a:p>
            <a:pPr>
              <a:lnSpc>
                <a:spcPts val="5040"/>
              </a:lnSpc>
            </a:pPr>
            <a:endParaRPr lang="en-US" sz="3200">
              <a:solidFill>
                <a:srgbClr val="000000"/>
              </a:solidFill>
              <a:latin typeface="Montserrat" panose="00000500000000000000"/>
            </a:endParaRPr>
          </a:p>
          <a:p>
            <a:pPr marL="320040" lvl="0" indent="-388620">
              <a:lnSpc>
                <a:spcPts val="5040"/>
              </a:lnSpc>
              <a:buFont typeface="Arial" panose="020B0604020202020204"/>
              <a:buChar char="•"/>
            </a:pPr>
            <a:r>
              <a:rPr lang="en-US" sz="3200">
                <a:solidFill>
                  <a:srgbClr val="000000"/>
                </a:solidFill>
                <a:latin typeface="Montserrat" panose="00000500000000000000"/>
              </a:rPr>
              <a:t>SEOs tend to add value to our company as they reach a larger audience.</a:t>
            </a:r>
            <a:endParaRPr lang="en-US" sz="3200">
              <a:solidFill>
                <a:srgbClr val="000000"/>
              </a:solidFill>
              <a:latin typeface="Montserrat" panose="00000500000000000000"/>
            </a:endParaRPr>
          </a:p>
          <a:p>
            <a:pPr>
              <a:lnSpc>
                <a:spcPts val="5040"/>
              </a:lnSpc>
            </a:pPr>
            <a:endParaRPr lang="en-US" sz="3200">
              <a:solidFill>
                <a:srgbClr val="000000"/>
              </a:solidFill>
              <a:latin typeface="Montserrat" panose="00000500000000000000"/>
            </a:endParaRPr>
          </a:p>
          <a:p>
            <a:pPr marL="320040" lvl="0" indent="-388620">
              <a:lnSpc>
                <a:spcPts val="5040"/>
              </a:lnSpc>
              <a:buFont typeface="Arial" panose="020B0604020202020204"/>
              <a:buChar char="•"/>
            </a:pPr>
            <a:r>
              <a:rPr lang="en-US" sz="3200">
                <a:solidFill>
                  <a:srgbClr val="000000"/>
                </a:solidFill>
                <a:latin typeface="Montserrat" panose="00000500000000000000"/>
              </a:rPr>
              <a:t>Social media- Instagram, Facebook etc and radio, newspaper advertisements.</a:t>
            </a:r>
            <a:endParaRPr lang="en-US" sz="3200">
              <a:solidFill>
                <a:srgbClr val="000000"/>
              </a:solidFill>
              <a:latin typeface="Montserrat" panose="00000500000000000000"/>
            </a:endParaRPr>
          </a:p>
          <a:p>
            <a:pPr marL="388620" lvl="1" indent="0">
              <a:lnSpc>
                <a:spcPts val="5040"/>
              </a:lnSpc>
              <a:buFont typeface="Arial" panose="020B0604020202020204"/>
              <a:buNone/>
            </a:pPr>
            <a:endParaRPr lang="en-US" sz="3200">
              <a:solidFill>
                <a:srgbClr val="000000"/>
              </a:solidFill>
              <a:latin typeface="Montserrat" panose="00000500000000000000"/>
            </a:endParaRPr>
          </a:p>
          <a:p>
            <a:pPr lvl="1" indent="-388620" algn="l">
              <a:lnSpc>
                <a:spcPts val="5040"/>
              </a:lnSpc>
              <a:buFont typeface="Arial" panose="020B0604020202020204"/>
              <a:buChar char="•"/>
            </a:pPr>
            <a:r>
              <a:rPr lang="en-US" sz="3200">
                <a:solidFill>
                  <a:srgbClr val="000000"/>
                </a:solidFill>
                <a:latin typeface="Montserrat" panose="00000500000000000000"/>
                <a:sym typeface="+mn-ea"/>
              </a:rPr>
              <a:t>Implementing premium     membership for special value added services to all kinds of roles</a:t>
            </a:r>
            <a:endParaRPr lang="en-US" sz="3200">
              <a:solidFill>
                <a:srgbClr val="000000"/>
              </a:solidFill>
              <a:latin typeface="Montserrat" panose="00000500000000000000"/>
            </a:endParaRPr>
          </a:p>
          <a:p>
            <a:pPr marL="777240" lvl="1" indent="-388620">
              <a:lnSpc>
                <a:spcPts val="5040"/>
              </a:lnSpc>
              <a:buFont typeface="Arial" panose="020B0604020202020204"/>
              <a:buChar char="•"/>
            </a:pPr>
            <a:endParaRPr lang="en-US" sz="3200">
              <a:solidFill>
                <a:srgbClr val="000000"/>
              </a:solidFill>
              <a:latin typeface="Montserrat" panose="0000050000000000000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>
            <a:alphaModFix amt="57000"/>
          </a:blip>
          <a:srcRect t="7865" b="7865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34616" y="2562128"/>
            <a:ext cx="17553384" cy="5722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65175" lvl="1" indent="-382905">
              <a:lnSpc>
                <a:spcPts val="4960"/>
              </a:lnSpc>
              <a:buFont typeface="Arial" panose="020B0604020202020204"/>
              <a:buChar char="•"/>
            </a:pPr>
            <a:r>
              <a:rPr lang="en-US" sz="3545" dirty="0">
                <a:solidFill>
                  <a:srgbClr val="000000"/>
                </a:solidFill>
                <a:latin typeface="Montserrat" panose="00000500000000000000"/>
              </a:rPr>
              <a:t>We would require a plug and play workspace which would cost us</a:t>
            </a:r>
            <a:endParaRPr lang="en-US" sz="3545" dirty="0">
              <a:solidFill>
                <a:srgbClr val="000000"/>
              </a:solidFill>
              <a:latin typeface="Montserrat" panose="00000500000000000000"/>
            </a:endParaRPr>
          </a:p>
          <a:p>
            <a:pPr>
              <a:lnSpc>
                <a:spcPts val="4960"/>
              </a:lnSpc>
            </a:pPr>
            <a:r>
              <a:rPr lang="en-US" sz="3545" dirty="0">
                <a:solidFill>
                  <a:srgbClr val="000000"/>
                </a:solidFill>
                <a:latin typeface="Montserrat" panose="00000500000000000000"/>
              </a:rPr>
              <a:t>       about 20,000(monthly recurring cost) .</a:t>
            </a:r>
            <a:endParaRPr lang="en-US" sz="3545" dirty="0">
              <a:solidFill>
                <a:srgbClr val="000000"/>
              </a:solidFill>
              <a:latin typeface="Montserrat" panose="00000500000000000000"/>
            </a:endParaRPr>
          </a:p>
          <a:p>
            <a:pPr>
              <a:lnSpc>
                <a:spcPts val="4960"/>
              </a:lnSpc>
            </a:pPr>
            <a:endParaRPr lang="en-US" sz="3545" dirty="0">
              <a:solidFill>
                <a:srgbClr val="000000"/>
              </a:solidFill>
              <a:latin typeface="Montserrat" panose="00000500000000000000"/>
            </a:endParaRPr>
          </a:p>
          <a:p>
            <a:pPr marL="765175" lvl="1" indent="-382905">
              <a:lnSpc>
                <a:spcPts val="4960"/>
              </a:lnSpc>
              <a:buFont typeface="Arial" panose="020B0604020202020204"/>
              <a:buChar char="•"/>
            </a:pPr>
            <a:r>
              <a:rPr lang="en-US" sz="3545" dirty="0">
                <a:solidFill>
                  <a:srgbClr val="000000"/>
                </a:solidFill>
                <a:latin typeface="Montserrat" panose="00000500000000000000"/>
              </a:rPr>
              <a:t>The initial capital required is about 3,00,000 for the physical setup</a:t>
            </a:r>
            <a:endParaRPr lang="en-US" sz="3545" dirty="0">
              <a:solidFill>
                <a:srgbClr val="000000"/>
              </a:solidFill>
              <a:latin typeface="Montserrat" panose="00000500000000000000"/>
            </a:endParaRPr>
          </a:p>
          <a:p>
            <a:pPr>
              <a:lnSpc>
                <a:spcPts val="4960"/>
              </a:lnSpc>
            </a:pPr>
            <a:r>
              <a:rPr lang="en-US" sz="3545" dirty="0">
                <a:solidFill>
                  <a:srgbClr val="000000"/>
                </a:solidFill>
                <a:latin typeface="Montserrat" panose="00000500000000000000"/>
              </a:rPr>
              <a:t>       in the workspace like desktops, printers, Wi-Fi connection, electricity etc.</a:t>
            </a:r>
            <a:endParaRPr lang="en-US" sz="3545" dirty="0">
              <a:solidFill>
                <a:srgbClr val="000000"/>
              </a:solidFill>
              <a:latin typeface="Montserrat" panose="00000500000000000000"/>
            </a:endParaRPr>
          </a:p>
          <a:p>
            <a:pPr>
              <a:lnSpc>
                <a:spcPts val="4960"/>
              </a:lnSpc>
            </a:pPr>
            <a:endParaRPr lang="en-US" sz="3545" dirty="0">
              <a:solidFill>
                <a:srgbClr val="000000"/>
              </a:solidFill>
              <a:latin typeface="Montserrat" panose="00000500000000000000"/>
            </a:endParaRPr>
          </a:p>
          <a:p>
            <a:pPr marL="765175" lvl="1" indent="-382905">
              <a:lnSpc>
                <a:spcPts val="4960"/>
              </a:lnSpc>
              <a:buFont typeface="Arial" panose="020B0604020202020204"/>
              <a:buChar char="•"/>
            </a:pPr>
            <a:r>
              <a:rPr lang="en-US" sz="3545" dirty="0">
                <a:solidFill>
                  <a:srgbClr val="000000"/>
                </a:solidFill>
                <a:latin typeface="Montserrat" panose="00000500000000000000"/>
              </a:rPr>
              <a:t>We, the partners, will be investing 1,00,000 each and the rest of the amount will be taken as loan from the bank for which we pay an EMI of 12,000.</a:t>
            </a:r>
            <a:endParaRPr lang="en-US" sz="3545" dirty="0">
              <a:solidFill>
                <a:srgbClr val="000000"/>
              </a:solidFill>
              <a:latin typeface="Montserrat" panose="00000500000000000000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028700" y="562744"/>
            <a:ext cx="5676900" cy="12306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080"/>
              </a:lnSpc>
            </a:pPr>
            <a:r>
              <a:rPr lang="en-US" sz="7200" dirty="0">
                <a:solidFill>
                  <a:srgbClr val="000000"/>
                </a:solidFill>
                <a:latin typeface="Montserrat" panose="00000500000000000000"/>
              </a:rPr>
              <a:t>Investment</a:t>
            </a:r>
            <a:endParaRPr lang="en-US" sz="7200" dirty="0">
              <a:solidFill>
                <a:srgbClr val="000000"/>
              </a:solidFill>
              <a:latin typeface="Montserrat" panose="0000050000000000000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rcRect t="7825" b="7825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656900"/>
            <a:ext cx="18288000" cy="2671280"/>
            <a:chOff x="0" y="0"/>
            <a:chExt cx="6186311" cy="90361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86311" cy="903618"/>
            </a:xfrm>
            <a:custGeom>
              <a:avLst/>
              <a:gdLst/>
              <a:ahLst/>
              <a:cxnLst/>
              <a:rect l="l" t="t" r="r" b="b"/>
              <a:pathLst>
                <a:path w="6186311" h="903618">
                  <a:moveTo>
                    <a:pt x="0" y="0"/>
                  </a:moveTo>
                  <a:lnTo>
                    <a:pt x="6186311" y="0"/>
                  </a:lnTo>
                  <a:lnTo>
                    <a:pt x="6186311" y="903618"/>
                  </a:lnTo>
                  <a:lnTo>
                    <a:pt x="0" y="903618"/>
                  </a:lnTo>
                  <a:close/>
                </a:path>
              </a:pathLst>
            </a:custGeom>
            <a:solidFill>
              <a:srgbClr val="252F38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346593" y="4275533"/>
            <a:ext cx="15912707" cy="4982767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2549435" y="1511845"/>
            <a:ext cx="14709865" cy="875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80"/>
              </a:lnSpc>
            </a:pPr>
            <a:r>
              <a:rPr lang="en-US" sz="5200">
                <a:solidFill>
                  <a:srgbClr val="FFFFFF"/>
                </a:solidFill>
                <a:latin typeface="Montserrat" panose="00000500000000000000"/>
              </a:rPr>
              <a:t>FINANCIAL PLAN FOR THE FIRST YEAR</a:t>
            </a:r>
            <a:endParaRPr lang="en-US" sz="5200">
              <a:solidFill>
                <a:srgbClr val="FFFFFF"/>
              </a:solidFill>
              <a:latin typeface="Montserrat" panose="0000050000000000000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>
            <a:alphaModFix amt="41000"/>
          </a:blip>
          <a:srcRect t="10212" b="1021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9342900" y="0"/>
            <a:ext cx="8945100" cy="521797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 l="277" r="277"/>
          <a:stretch>
            <a:fillRect/>
          </a:stretch>
        </p:blipFill>
        <p:spPr>
          <a:xfrm>
            <a:off x="0" y="5316071"/>
            <a:ext cx="8262028" cy="4970929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0" y="1427417"/>
            <a:ext cx="8464890" cy="2363142"/>
            <a:chOff x="0" y="0"/>
            <a:chExt cx="2863432" cy="79938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863432" cy="799384"/>
            </a:xfrm>
            <a:custGeom>
              <a:avLst/>
              <a:gdLst/>
              <a:ahLst/>
              <a:cxnLst/>
              <a:rect l="l" t="t" r="r" b="b"/>
              <a:pathLst>
                <a:path w="2863432" h="799384">
                  <a:moveTo>
                    <a:pt x="0" y="0"/>
                  </a:moveTo>
                  <a:lnTo>
                    <a:pt x="2863432" y="0"/>
                  </a:lnTo>
                  <a:lnTo>
                    <a:pt x="2863432" y="799384"/>
                  </a:lnTo>
                  <a:lnTo>
                    <a:pt x="0" y="799384"/>
                  </a:lnTo>
                  <a:close/>
                </a:path>
              </a:pathLst>
            </a:custGeom>
            <a:solidFill>
              <a:srgbClr val="252F38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9501362" y="6895158"/>
            <a:ext cx="8786638" cy="2363142"/>
            <a:chOff x="0" y="0"/>
            <a:chExt cx="2972270" cy="79938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972270" cy="799384"/>
            </a:xfrm>
            <a:custGeom>
              <a:avLst/>
              <a:gdLst/>
              <a:ahLst/>
              <a:cxnLst/>
              <a:rect l="l" t="t" r="r" b="b"/>
              <a:pathLst>
                <a:path w="2972270" h="799384">
                  <a:moveTo>
                    <a:pt x="0" y="0"/>
                  </a:moveTo>
                  <a:lnTo>
                    <a:pt x="2972270" y="0"/>
                  </a:lnTo>
                  <a:lnTo>
                    <a:pt x="2972270" y="799384"/>
                  </a:lnTo>
                  <a:lnTo>
                    <a:pt x="0" y="799384"/>
                  </a:lnTo>
                  <a:close/>
                </a:path>
              </a:pathLst>
            </a:custGeom>
            <a:solidFill>
              <a:srgbClr val="252F38"/>
            </a:solidFill>
          </p:spPr>
        </p:sp>
      </p:grpSp>
      <p:sp>
        <p:nvSpPr>
          <p:cNvPr id="8" name="TextBox 8"/>
          <p:cNvSpPr txBox="1"/>
          <p:nvPr/>
        </p:nvSpPr>
        <p:spPr>
          <a:xfrm>
            <a:off x="-524610" y="2109242"/>
            <a:ext cx="8786638" cy="8947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80"/>
              </a:lnSpc>
            </a:pPr>
            <a:r>
              <a:rPr lang="en-US" sz="5200">
                <a:solidFill>
                  <a:srgbClr val="FFFFFF"/>
                </a:solidFill>
                <a:latin typeface="Roboto" panose="02000000000000000000"/>
              </a:rPr>
              <a:t>Expenses vs income</a:t>
            </a:r>
            <a:endParaRPr lang="en-US" sz="5200">
              <a:solidFill>
                <a:srgbClr val="FFFFFF"/>
              </a:solidFill>
              <a:latin typeface="Roboto" panose="02000000000000000000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1804365" y="7576984"/>
            <a:ext cx="4654835" cy="8947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80"/>
              </a:lnSpc>
            </a:pPr>
            <a:r>
              <a:rPr lang="en-US" sz="5200" dirty="0">
                <a:solidFill>
                  <a:srgbClr val="FFFFFF"/>
                </a:solidFill>
                <a:latin typeface="Roboto" panose="02000000000000000000"/>
              </a:rPr>
              <a:t>Profit vs Loss</a:t>
            </a:r>
            <a:endParaRPr lang="en-US" sz="5200" dirty="0">
              <a:solidFill>
                <a:srgbClr val="FFFFFF"/>
              </a:solidFill>
              <a:latin typeface="Roboto" panose="0200000000000000000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2778</Words>
  <Application>WPS Presentation</Application>
  <PresentationFormat>Custom</PresentationFormat>
  <Paragraphs>104</Paragraphs>
  <Slides>11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26" baseType="lpstr">
      <vt:lpstr>Arial</vt:lpstr>
      <vt:lpstr>SimSun</vt:lpstr>
      <vt:lpstr>Wingdings</vt:lpstr>
      <vt:lpstr>Dancing Script</vt:lpstr>
      <vt:lpstr>Montserrat</vt:lpstr>
      <vt:lpstr>Montserrat Bold</vt:lpstr>
      <vt:lpstr>Roboto</vt:lpstr>
      <vt:lpstr>Arial</vt:lpstr>
      <vt:lpstr>HK Grotesk Medium</vt:lpstr>
      <vt:lpstr>Segoe Print</vt:lpstr>
      <vt:lpstr>Open Sans Extra Bold</vt:lpstr>
      <vt:lpstr>Microsoft YaHei</vt:lpstr>
      <vt:lpstr>Arial Unicode MS</vt:lpstr>
      <vt:lpstr>Calibri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Job init</dc:title>
  <dc:creator/>
  <cp:lastModifiedBy>naidu</cp:lastModifiedBy>
  <cp:revision>5</cp:revision>
  <dcterms:created xsi:type="dcterms:W3CDTF">2006-08-16T00:00:00Z</dcterms:created>
  <dcterms:modified xsi:type="dcterms:W3CDTF">2020-10-06T06:58:34Z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1033-11.2.0.9684</vt:lpwstr>
  </property>
</Properties>
</file>